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46"/>
  </p:notesMasterIdLst>
  <p:sldIdLst>
    <p:sldId id="256" r:id="rId2"/>
    <p:sldId id="348" r:id="rId3"/>
    <p:sldId id="387" r:id="rId4"/>
    <p:sldId id="388" r:id="rId5"/>
    <p:sldId id="415" r:id="rId6"/>
    <p:sldId id="389" r:id="rId7"/>
    <p:sldId id="390" r:id="rId8"/>
    <p:sldId id="423" r:id="rId9"/>
    <p:sldId id="418" r:id="rId10"/>
    <p:sldId id="419" r:id="rId11"/>
    <p:sldId id="420" r:id="rId12"/>
    <p:sldId id="417" r:id="rId13"/>
    <p:sldId id="416" r:id="rId14"/>
    <p:sldId id="421" r:id="rId15"/>
    <p:sldId id="397" r:id="rId16"/>
    <p:sldId id="424" r:id="rId17"/>
    <p:sldId id="398" r:id="rId18"/>
    <p:sldId id="426" r:id="rId19"/>
    <p:sldId id="385" r:id="rId20"/>
    <p:sldId id="399" r:id="rId21"/>
    <p:sldId id="400" r:id="rId22"/>
    <p:sldId id="427" r:id="rId23"/>
    <p:sldId id="446" r:id="rId24"/>
    <p:sldId id="447" r:id="rId25"/>
    <p:sldId id="448" r:id="rId26"/>
    <p:sldId id="449" r:id="rId27"/>
    <p:sldId id="450" r:id="rId28"/>
    <p:sldId id="451" r:id="rId29"/>
    <p:sldId id="452" r:id="rId30"/>
    <p:sldId id="453" r:id="rId31"/>
    <p:sldId id="454" r:id="rId32"/>
    <p:sldId id="429" r:id="rId33"/>
    <p:sldId id="402" r:id="rId34"/>
    <p:sldId id="435" r:id="rId35"/>
    <p:sldId id="404" r:id="rId36"/>
    <p:sldId id="406" r:id="rId37"/>
    <p:sldId id="436" r:id="rId38"/>
    <p:sldId id="408" r:id="rId39"/>
    <p:sldId id="430" r:id="rId40"/>
    <p:sldId id="412" r:id="rId41"/>
    <p:sldId id="431" r:id="rId42"/>
    <p:sldId id="414" r:id="rId43"/>
    <p:sldId id="433" r:id="rId44"/>
    <p:sldId id="434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252090"/>
    <a:srgbClr val="FF0000"/>
    <a:srgbClr val="3333FF"/>
    <a:srgbClr val="040CAC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068" autoAdjust="0"/>
    <p:restoredTop sz="85481" autoAdjust="0"/>
  </p:normalViewPr>
  <p:slideViewPr>
    <p:cSldViewPr>
      <p:cViewPr>
        <p:scale>
          <a:sx n="66" d="100"/>
          <a:sy n="66" d="100"/>
        </p:scale>
        <p:origin x="-145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fld id="{82ECEF31-1C16-4DE2-9E5F-E8B6A471A61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CABD78-1379-447E-90DE-BA973A4D83B8}" type="slidenum">
              <a:rPr lang="en-US"/>
              <a:pPr/>
              <a:t>1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38B9B-35BA-45BA-907D-A33E95A4C20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38B9B-35BA-45BA-907D-A33E95A4C20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38B9B-35BA-45BA-907D-A33E95A4C20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CEF31-1C16-4DE2-9E5F-E8B6A471A61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CEF31-1C16-4DE2-9E5F-E8B6A471A61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38B9B-35BA-45BA-907D-A33E95A4C20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CEF31-1C16-4DE2-9E5F-E8B6A471A61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38B9B-35BA-45BA-907D-A33E95A4C20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CEF31-1C16-4DE2-9E5F-E8B6A471A61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38B9B-35BA-45BA-907D-A33E95A4C20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CEF31-1C16-4DE2-9E5F-E8B6A471A61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38B9B-35BA-45BA-907D-A33E95A4C20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38B9B-35BA-45BA-907D-A33E95A4C20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CEF31-1C16-4DE2-9E5F-E8B6A471A61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63DC7-FBF9-4184-8D1B-50ECF56536A1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63DC7-FBF9-4184-8D1B-50ECF56536A1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63DC7-FBF9-4184-8D1B-50ECF56536A1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63DC7-FBF9-4184-8D1B-50ECF56536A1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63DC7-FBF9-4184-8D1B-50ECF56536A1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63DC7-FBF9-4184-8D1B-50ECF56536A1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63DC7-FBF9-4184-8D1B-50ECF56536A1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38B9B-35BA-45BA-907D-A33E95A4C20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CEF31-1C16-4DE2-9E5F-E8B6A471A61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CEF31-1C16-4DE2-9E5F-E8B6A471A61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CEF31-1C16-4DE2-9E5F-E8B6A471A61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38B9B-35BA-45BA-907D-A33E95A4C20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CEF31-1C16-4DE2-9E5F-E8B6A471A61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38B9B-35BA-45BA-907D-A33E95A4C20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Biometric Systems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WVU: Biometric Systems &amp; Information Assurance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02C14-A1AA-4A69-BF55-1498AD11C21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CEF31-1C16-4DE2-9E5F-E8B6A471A61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38B9B-35BA-45BA-907D-A33E95A4C20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CEF31-1C16-4DE2-9E5F-E8B6A471A61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38B9B-35BA-45BA-907D-A33E95A4C20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38B9B-35BA-45BA-907D-A33E95A4C20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CEF31-1C16-4DE2-9E5F-E8B6A471A61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38B9B-35BA-45BA-907D-A33E95A4C20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CEF31-1C16-4DE2-9E5F-E8B6A471A615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CEF31-1C16-4DE2-9E5F-E8B6A471A615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CEF31-1C16-4DE2-9E5F-E8B6A471A61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38B9B-35BA-45BA-907D-A33E95A4C20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38B9B-35BA-45BA-907D-A33E95A4C20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CEF31-1C16-4DE2-9E5F-E8B6A471A61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38B9B-35BA-45BA-907D-A33E95A4C20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z="1200" b="0">
                <a:latin typeface="+mj-lt"/>
              </a:defRPr>
            </a:lvl1pPr>
          </a:lstStyle>
          <a:p>
            <a:r>
              <a:rPr lang="en-US" smtClean="0"/>
              <a:t>Presented By: Elie El Ajaltouni</a:t>
            </a:r>
            <a:endParaRPr lang="en-US" alt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fld id="{ED80980E-04AB-4149-A9C9-AFD681F28BA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5783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Presented By: Elie El Ajaltouni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C3034-251D-4030-9F3F-8919AB27889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Presented By: Elie El Ajaltouni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F78DE-58FA-42DD-8977-89A49584439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81000" y="6096000"/>
            <a:ext cx="24384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Presented By: Elie El Ajaltouni</a:t>
            </a: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629400" y="59436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EE5F86E-E995-4D83-A573-D310EB6343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096000"/>
            <a:ext cx="24384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Presented By: Elie El Ajaltouni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9436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038801B-5011-4733-A129-6A5C45B5564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096000"/>
            <a:ext cx="24384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Presented By: Elie El Ajaltouni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29400" y="59436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5EE08ED-7DAE-4373-82CC-D44B1F6823E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Presented By: Elie El Ajaltouni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D854C-079E-4CDF-97BA-2804B6AC9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Presented By: Elie El Ajaltouni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B1E19-4E93-4C03-83B9-67D730E659C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Presented By: Elie El Ajaltouni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2FEFF-8ADF-4EAF-A8E5-449297CAF6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Presented By: Elie El Ajaltouni</a:t>
            </a: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9B5B4-E309-408B-AD43-CF4E37BA3C9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Presented By: Elie El Ajaltouni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D1725-036D-4154-963E-D24F8DAA8DD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Presented By: Elie El Ajaltouni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666D5-CE74-4EB5-9CE9-112F5360C8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Presented By: Elie El Ajaltouni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9F9A6-D55A-4582-B97E-029FFDB0E19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Presented By: Elie El Ajaltouni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0F519-DAC0-4C82-BF43-723AC81DCC8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96000"/>
            <a:ext cx="243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b="1">
                <a:latin typeface="Century Gothic" pitchFamily="34" charset="0"/>
              </a:defRPr>
            </a:lvl1pPr>
          </a:lstStyle>
          <a:p>
            <a:r>
              <a:rPr lang="en-US" smtClean="0"/>
              <a:t>Presented By: Elie El Ajaltouni</a:t>
            </a:r>
            <a:endParaRPr lang="en-US" alt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5943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Century Gothic" pitchFamily="34" charset="0"/>
              </a:defRPr>
            </a:lvl1pPr>
          </a:lstStyle>
          <a:p>
            <a:fld id="{49FC1BC5-A48F-449D-B33D-BB5B539C4DE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475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vMb9JUhC1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Voygv1uTF7c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iometric_1_fingerprint_on_screen_istock_000002921611medi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EC3D-7C85-4DE4-AB30-71CEC0C4448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-914400" y="-304800"/>
            <a:ext cx="10058400" cy="1524000"/>
          </a:xfrm>
        </p:spPr>
        <p:txBody>
          <a:bodyPr/>
          <a:lstStyle/>
          <a:p>
            <a:pPr algn="ctr"/>
            <a:r>
              <a:rPr lang="en-US" sz="2400" b="1" dirty="0">
                <a:latin typeface="Century Gothic" pitchFamily="34" charset="0"/>
              </a:rPr>
              <a:t/>
            </a:r>
            <a:br>
              <a:rPr lang="en-US" sz="2400" b="1" dirty="0">
                <a:latin typeface="Century Gothic" pitchFamily="34" charset="0"/>
              </a:rPr>
            </a:br>
            <a:r>
              <a:rPr lang="en-US" sz="3200" b="1" dirty="0" smtClean="0">
                <a:latin typeface="Century Gothic" pitchFamily="34" charset="0"/>
              </a:rPr>
              <a:t>Biometrics: Overview, Challenges and </a:t>
            </a:r>
            <a:r>
              <a:rPr lang="en-US" sz="3200" b="1" dirty="0" smtClean="0">
                <a:latin typeface="Century Gothic" pitchFamily="34" charset="0"/>
              </a:rPr>
              <a:t>          Future </a:t>
            </a:r>
            <a:r>
              <a:rPr lang="en-US" sz="3200" b="1" dirty="0" smtClean="0">
                <a:latin typeface="Century Gothic" pitchFamily="34" charset="0"/>
              </a:rPr>
              <a:t>Vision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2400" y="1752600"/>
            <a:ext cx="7848600" cy="32766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 smtClean="0">
                <a:latin typeface="Century Gothic" pitchFamily="34" charset="0"/>
              </a:rPr>
              <a:t>Presented to</a:t>
            </a:r>
            <a:endParaRPr lang="en-US" sz="1800" b="1" dirty="0">
              <a:latin typeface="Century Gothic" pitchFamily="34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>
                <a:latin typeface="Century Gothic" pitchFamily="34" charset="0"/>
              </a:rPr>
              <a:t>Professor </a:t>
            </a:r>
            <a:r>
              <a:rPr lang="en-US" sz="2400" b="1" dirty="0" err="1" smtClean="0">
                <a:latin typeface="Century Gothic" pitchFamily="34" charset="0"/>
              </a:rPr>
              <a:t>Abdulmotaleb</a:t>
            </a:r>
            <a:r>
              <a:rPr lang="en-US" sz="2400" b="1" dirty="0" smtClean="0">
                <a:latin typeface="Century Gothic" pitchFamily="34" charset="0"/>
              </a:rPr>
              <a:t> El </a:t>
            </a:r>
            <a:r>
              <a:rPr lang="en-US" sz="2400" b="1" dirty="0" err="1" smtClean="0">
                <a:latin typeface="Century Gothic" pitchFamily="34" charset="0"/>
              </a:rPr>
              <a:t>Saddik</a:t>
            </a:r>
            <a:endParaRPr lang="en-US" sz="2400" b="1" dirty="0">
              <a:latin typeface="Century Gothic" pitchFamily="34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1800" b="1" dirty="0" smtClean="0">
              <a:latin typeface="Century Gothic" pitchFamily="34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1800" b="1" dirty="0">
              <a:latin typeface="Century Gothic" pitchFamily="34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 smtClean="0">
                <a:latin typeface="Century Gothic" pitchFamily="34" charset="0"/>
              </a:rPr>
              <a:t>by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2400" b="1" dirty="0" smtClean="0">
                <a:latin typeface="Century Gothic" pitchFamily="34" charset="0"/>
              </a:rPr>
              <a:t>Faisal </a:t>
            </a:r>
            <a:r>
              <a:rPr lang="en-US" sz="2400" b="1" dirty="0" err="1" smtClean="0">
                <a:latin typeface="Century Gothic" pitchFamily="34" charset="0"/>
              </a:rPr>
              <a:t>Arafsha</a:t>
            </a:r>
            <a:endParaRPr lang="en-US" sz="2400" b="1" dirty="0" smtClean="0">
              <a:latin typeface="Century Gothic" pitchFamily="34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>
                <a:latin typeface="Century Gothic" pitchFamily="34" charset="0"/>
              </a:rPr>
              <a:t>Hikmat </a:t>
            </a:r>
            <a:r>
              <a:rPr lang="en-US" sz="2400" b="1" dirty="0">
                <a:latin typeface="Century Gothic" pitchFamily="34" charset="0"/>
              </a:rPr>
              <a:t>El </a:t>
            </a:r>
            <a:r>
              <a:rPr lang="en-US" sz="2400" b="1" dirty="0" smtClean="0">
                <a:latin typeface="Century Gothic" pitchFamily="34" charset="0"/>
              </a:rPr>
              <a:t>Ajaltouni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2400" b="1" dirty="0" smtClean="0">
              <a:latin typeface="Century Gothic" pitchFamily="34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2400" b="1" dirty="0">
              <a:latin typeface="Century Gothic" pitchFamily="34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>
                <a:latin typeface="Century Gothic" pitchFamily="34" charset="0"/>
              </a:rPr>
              <a:t>ELG 5121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smtClean="0">
                <a:latin typeface="Century Gothic" pitchFamily="34" charset="0"/>
              </a:rPr>
              <a:t> Multimedia Communications</a:t>
            </a:r>
            <a:endParaRPr lang="en-US" sz="2000" b="1" dirty="0">
              <a:latin typeface="Century Gothic" pitchFamily="34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>
                <a:latin typeface="Century Gothic" pitchFamily="34" charset="0"/>
              </a:rPr>
              <a:t>School of Information Technology and Engineering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>
                <a:latin typeface="Century Gothic" pitchFamily="34" charset="0"/>
              </a:rPr>
              <a:t>University of Ottawa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pture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Oval 4"/>
          <p:cNvSpPr/>
          <p:nvPr/>
        </p:nvSpPr>
        <p:spPr bwMode="auto">
          <a:xfrm>
            <a:off x="0" y="4572000"/>
            <a:ext cx="1524000" cy="9144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715000" y="2286000"/>
            <a:ext cx="1752600" cy="1066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854C-079E-4CDF-97BA-2804B6AC9687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pture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Oval 4"/>
          <p:cNvSpPr/>
          <p:nvPr/>
        </p:nvSpPr>
        <p:spPr bwMode="auto">
          <a:xfrm>
            <a:off x="5410200" y="2209800"/>
            <a:ext cx="2819400" cy="1981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0" y="4419600"/>
            <a:ext cx="1828800" cy="1066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854C-079E-4CDF-97BA-2804B6AC9687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Biometric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5334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i="1" dirty="0" smtClean="0">
                <a:latin typeface="Perpetua" pitchFamily="18" charset="0"/>
              </a:rPr>
              <a:t>Specify:</a:t>
            </a:r>
          </a:p>
          <a:p>
            <a:r>
              <a:rPr lang="en-US" sz="2400" b="1" dirty="0" smtClean="0">
                <a:latin typeface="Perpetua" pitchFamily="18" charset="0"/>
              </a:rPr>
              <a:t>Common file formats </a:t>
            </a:r>
            <a:r>
              <a:rPr lang="en-US" sz="2400" dirty="0" smtClean="0">
                <a:latin typeface="Perpetua" pitchFamily="18" charset="0"/>
              </a:rPr>
              <a:t>that </a:t>
            </a:r>
            <a:r>
              <a:rPr lang="en-US" sz="2400" b="1" dirty="0" smtClean="0">
                <a:latin typeface="Perpetua" pitchFamily="18" charset="0"/>
              </a:rPr>
              <a:t>provide platform independence </a:t>
            </a:r>
            <a:r>
              <a:rPr lang="en-US" sz="2400" dirty="0" smtClean="0">
                <a:latin typeface="Perpetua" pitchFamily="18" charset="0"/>
              </a:rPr>
              <a:t>and </a:t>
            </a:r>
            <a:r>
              <a:rPr lang="en-US" sz="2400" b="1" dirty="0" smtClean="0">
                <a:latin typeface="Perpetua" pitchFamily="18" charset="0"/>
              </a:rPr>
              <a:t>separation of transfer syntax from content definition</a:t>
            </a:r>
          </a:p>
          <a:p>
            <a:r>
              <a:rPr lang="en-US" sz="2400" b="1" dirty="0" smtClean="0">
                <a:latin typeface="Perpetua" pitchFamily="18" charset="0"/>
              </a:rPr>
              <a:t>Technical Interfaces</a:t>
            </a:r>
          </a:p>
          <a:p>
            <a:r>
              <a:rPr lang="en-US" sz="2400" b="1" dirty="0" smtClean="0">
                <a:latin typeface="Perpetua" pitchFamily="18" charset="0"/>
              </a:rPr>
              <a:t>Data Interchange Formats</a:t>
            </a:r>
          </a:p>
          <a:p>
            <a:r>
              <a:rPr lang="en-US" sz="2400" b="1" dirty="0" smtClean="0">
                <a:latin typeface="Perpetua" pitchFamily="18" charset="0"/>
              </a:rPr>
              <a:t>Performance Testing and Reporting</a:t>
            </a:r>
          </a:p>
          <a:p>
            <a:r>
              <a:rPr lang="en-US" sz="2400" dirty="0" smtClean="0">
                <a:latin typeface="Perpetua" pitchFamily="18" charset="0"/>
              </a:rPr>
              <a:t>Others</a:t>
            </a:r>
          </a:p>
          <a:p>
            <a:pPr>
              <a:buNone/>
            </a:pPr>
            <a:r>
              <a:rPr lang="en-US" sz="2400" b="1" i="1" dirty="0" smtClean="0">
                <a:latin typeface="Perpetua" pitchFamily="18" charset="0"/>
              </a:rPr>
              <a:t>Who develops the Standards?</a:t>
            </a:r>
          </a:p>
          <a:p>
            <a:pPr lvl="1"/>
            <a:r>
              <a:rPr lang="en-US" sz="2000" i="1" dirty="0" smtClean="0">
                <a:latin typeface="Perpetua" pitchFamily="18" charset="0"/>
              </a:rPr>
              <a:t> National Institute of Standards and Technology</a:t>
            </a:r>
          </a:p>
          <a:p>
            <a:pPr lvl="1"/>
            <a:r>
              <a:rPr lang="en-US" sz="2000" i="1" dirty="0" smtClean="0">
                <a:latin typeface="Perpetua" pitchFamily="18" charset="0"/>
              </a:rPr>
              <a:t>International Committee for Information Technology Standards (INCITS)</a:t>
            </a:r>
          </a:p>
          <a:p>
            <a:pPr lvl="1"/>
            <a:r>
              <a:rPr lang="en-US" sz="2000" i="1" dirty="0" smtClean="0">
                <a:latin typeface="Perpetua" pitchFamily="18" charset="0"/>
              </a:rPr>
              <a:t>Joint Technical Committee 1 (JTC1)/Subcommittee 37 (SC 37)</a:t>
            </a:r>
          </a:p>
          <a:p>
            <a:pPr lvl="1"/>
            <a:r>
              <a:rPr lang="en-US" sz="2000" i="1" dirty="0" smtClean="0">
                <a:latin typeface="Perpetua" pitchFamily="18" charset="0"/>
              </a:rPr>
              <a:t>Organization for the advancement of Structured Information Standards (OASIS)</a:t>
            </a:r>
          </a:p>
          <a:p>
            <a:endParaRPr lang="en-US" sz="2800" dirty="0">
              <a:latin typeface="Perpetu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854C-079E-4CDF-97BA-2804B6AC9687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ometrics-artic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389597"/>
            <a:ext cx="2590800" cy="317300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D22D-DC57-4158-BC08-E3213A8934D8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>
                <a:latin typeface="Century Gothic" pitchFamily="34" charset="0"/>
              </a:rPr>
              <a:t>Outline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924800" cy="4572000"/>
          </a:xfrm>
        </p:spPr>
        <p:txBody>
          <a:bodyPr/>
          <a:lstStyle/>
          <a:p>
            <a:r>
              <a:rPr lang="en-US" sz="2600" b="1" dirty="0">
                <a:latin typeface="Century Gothic" pitchFamily="34" charset="0"/>
              </a:rPr>
              <a:t>Introduction</a:t>
            </a:r>
          </a:p>
          <a:p>
            <a:r>
              <a:rPr lang="en-US" sz="2600" b="1" dirty="0" smtClean="0">
                <a:latin typeface="Century Gothic" pitchFamily="34" charset="0"/>
              </a:rPr>
              <a:t>Biometrics Defined</a:t>
            </a:r>
            <a:endParaRPr lang="en-US" sz="2600" b="1" dirty="0">
              <a:latin typeface="Century Gothic" pitchFamily="34" charset="0"/>
            </a:endParaRPr>
          </a:p>
          <a:p>
            <a:r>
              <a:rPr lang="en-US" sz="2600" b="1" dirty="0" smtClean="0">
                <a:latin typeface="Century Gothic" pitchFamily="34" charset="0"/>
              </a:rPr>
              <a:t>Biometric System Implementation</a:t>
            </a:r>
          </a:p>
          <a:p>
            <a:r>
              <a:rPr lang="en-US" sz="2600" b="1" dirty="0" smtClean="0">
                <a:solidFill>
                  <a:srgbClr val="FF0000"/>
                </a:solidFill>
                <a:latin typeface="Century Gothic" pitchFamily="34" charset="0"/>
              </a:rPr>
              <a:t>Primary Driving Forces</a:t>
            </a:r>
            <a:endParaRPr lang="en-US" sz="2600" b="1" dirty="0">
              <a:solidFill>
                <a:srgbClr val="FF0000"/>
              </a:solidFill>
              <a:latin typeface="Century Gothic" pitchFamily="34" charset="0"/>
            </a:endParaRPr>
          </a:p>
          <a:p>
            <a:r>
              <a:rPr lang="en-US" sz="2600" b="1" dirty="0" smtClean="0">
                <a:latin typeface="Century Gothic" pitchFamily="34" charset="0"/>
              </a:rPr>
              <a:t>Types of Biometrics</a:t>
            </a:r>
            <a:endParaRPr lang="en-US" sz="2600" b="1" dirty="0">
              <a:latin typeface="Century Gothic" pitchFamily="34" charset="0"/>
            </a:endParaRPr>
          </a:p>
          <a:p>
            <a:r>
              <a:rPr lang="en-US" sz="2600" b="1" dirty="0" smtClean="0">
                <a:latin typeface="Century Gothic" pitchFamily="34" charset="0"/>
              </a:rPr>
              <a:t>Challenges &amp; Threats</a:t>
            </a:r>
            <a:endParaRPr lang="en-US" sz="2600" b="1" dirty="0">
              <a:latin typeface="Century Gothic" pitchFamily="34" charset="0"/>
            </a:endParaRPr>
          </a:p>
          <a:p>
            <a:r>
              <a:rPr lang="en-US" sz="2600" b="1" dirty="0" smtClean="0">
                <a:latin typeface="Century Gothic" pitchFamily="34" charset="0"/>
              </a:rPr>
              <a:t>Promises and Future Work</a:t>
            </a:r>
          </a:p>
          <a:p>
            <a:r>
              <a:rPr lang="en-US" sz="2600" b="1" dirty="0" smtClean="0">
                <a:latin typeface="Century Gothic" pitchFamily="34" charset="0"/>
              </a:rPr>
              <a:t>Conclusion</a:t>
            </a:r>
            <a:endParaRPr lang="en-US" sz="2600" b="1" dirty="0">
              <a:latin typeface="Century Gothic" pitchFamily="34" charset="0"/>
            </a:endParaRPr>
          </a:p>
        </p:txBody>
      </p:sp>
      <p:pic>
        <p:nvPicPr>
          <p:cNvPr id="186372" name="Picture 4" descr="MCj0431512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304800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Biometrics Task Force Movie</a:t>
            </a:r>
            <a:endParaRPr lang="en-US" dirty="0"/>
          </a:p>
        </p:txBody>
      </p:sp>
      <p:pic>
        <p:nvPicPr>
          <p:cNvPr id="6" name="Content Placeholder 5" descr="Untitled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0846" y="1295401"/>
            <a:ext cx="6976354" cy="4567850"/>
          </a:xfrm>
          <a:ln w="50800" cmpd="sng"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854C-079E-4CDF-97BA-2804B6AC9687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Driving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5486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400" dirty="0" smtClean="0">
                <a:latin typeface="Perpetua" pitchFamily="18" charset="0"/>
              </a:rPr>
              <a:t>In a broader sense Biometrics have a critical role in:</a:t>
            </a:r>
          </a:p>
          <a:p>
            <a:r>
              <a:rPr lang="en-US" sz="3400" b="1" dirty="0" smtClean="0">
                <a:latin typeface="Perpetua" pitchFamily="18" charset="0"/>
              </a:rPr>
              <a:t>National Security </a:t>
            </a:r>
          </a:p>
          <a:p>
            <a:r>
              <a:rPr lang="en-US" sz="3400" b="1" dirty="0" smtClean="0">
                <a:latin typeface="Perpetua" pitchFamily="18" charset="0"/>
              </a:rPr>
              <a:t>Homeland Security and Law enforcement</a:t>
            </a:r>
          </a:p>
          <a:p>
            <a:r>
              <a:rPr lang="en-US" sz="3400" b="1" dirty="0" smtClean="0">
                <a:latin typeface="Perpetua" pitchFamily="18" charset="0"/>
              </a:rPr>
              <a:t>Enterprise and e-government services</a:t>
            </a:r>
          </a:p>
          <a:p>
            <a:r>
              <a:rPr lang="en-US" sz="3400" b="1" dirty="0" smtClean="0">
                <a:latin typeface="Perpetua" pitchFamily="18" charset="0"/>
              </a:rPr>
              <a:t>Personnel info and business transactions</a:t>
            </a:r>
          </a:p>
          <a:p>
            <a:r>
              <a:rPr lang="en-US" sz="3400" dirty="0" smtClean="0">
                <a:latin typeface="Perpetua" pitchFamily="18" charset="0"/>
              </a:rPr>
              <a:t>All uses extend from 3 basic needs:</a:t>
            </a:r>
          </a:p>
          <a:p>
            <a:pPr marL="841375" lvl="1" indent="-514350">
              <a:buFont typeface="+mj-lt"/>
              <a:buAutoNum type="arabicPeriod"/>
            </a:pPr>
            <a:r>
              <a:rPr lang="en-US" sz="3400" b="1" dirty="0" smtClean="0">
                <a:latin typeface="Perpetua" pitchFamily="18" charset="0"/>
              </a:rPr>
              <a:t>Physical Security: Access to a physical location</a:t>
            </a:r>
            <a:r>
              <a:rPr lang="en-US" sz="3400" dirty="0" smtClean="0">
                <a:latin typeface="Perpetua" pitchFamily="18" charset="0"/>
              </a:rPr>
              <a:t> such as a building or room.</a:t>
            </a:r>
          </a:p>
          <a:p>
            <a:pPr marL="841375" lvl="1" indent="-514350">
              <a:buFont typeface="+mj-lt"/>
              <a:buAutoNum type="arabicPeriod"/>
            </a:pPr>
            <a:r>
              <a:rPr lang="en-US" sz="3400" dirty="0" smtClean="0">
                <a:latin typeface="Perpetua" pitchFamily="18" charset="0"/>
              </a:rPr>
              <a:t> </a:t>
            </a:r>
            <a:r>
              <a:rPr lang="en-US" sz="3400" b="1" dirty="0" smtClean="0">
                <a:latin typeface="Perpetua" pitchFamily="18" charset="0"/>
              </a:rPr>
              <a:t>Cyber Security: Access to a network</a:t>
            </a:r>
            <a:r>
              <a:rPr lang="en-US" sz="3400" dirty="0" smtClean="0">
                <a:latin typeface="Perpetua" pitchFamily="18" charset="0"/>
              </a:rPr>
              <a:t> through a biometrically authenticated login schema.</a:t>
            </a:r>
          </a:p>
          <a:p>
            <a:pPr marL="841375" lvl="1" indent="-514350">
              <a:buFont typeface="+mj-lt"/>
              <a:buAutoNum type="arabicPeriod"/>
            </a:pPr>
            <a:r>
              <a:rPr lang="en-US" sz="3400" b="1" dirty="0" smtClean="0">
                <a:latin typeface="Perpetua" pitchFamily="18" charset="0"/>
              </a:rPr>
              <a:t>Transactional Security: Any monetary transaction </a:t>
            </a:r>
            <a:r>
              <a:rPr lang="en-US" sz="3400" dirty="0" smtClean="0">
                <a:latin typeface="Perpetua" pitchFamily="18" charset="0"/>
              </a:rPr>
              <a:t>which biometrically authenticates, accesses, and atomically debits or credits the user’s account.</a:t>
            </a:r>
          </a:p>
          <a:p>
            <a:endParaRPr lang="en-US" b="1" dirty="0" smtClean="0">
              <a:latin typeface="Perpetua" pitchFamily="18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i="1" dirty="0" smtClean="0">
                <a:latin typeface="Perpetua" pitchFamily="18" charset="0"/>
              </a:rPr>
              <a:t>National Science and Technology Council  Office of the president of US Aug.2006</a:t>
            </a:r>
          </a:p>
          <a:p>
            <a:endParaRPr lang="en-US" dirty="0">
              <a:latin typeface="Perpetu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854C-079E-4CDF-97BA-2804B6AC9687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ometrics-artic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389597"/>
            <a:ext cx="2590800" cy="317300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D22D-DC57-4158-BC08-E3213A8934D8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>
                <a:latin typeface="Century Gothic" pitchFamily="34" charset="0"/>
              </a:rPr>
              <a:t>Outline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924800" cy="4572000"/>
          </a:xfrm>
        </p:spPr>
        <p:txBody>
          <a:bodyPr/>
          <a:lstStyle/>
          <a:p>
            <a:r>
              <a:rPr lang="en-US" sz="2600" b="1" dirty="0">
                <a:latin typeface="Century Gothic" pitchFamily="34" charset="0"/>
              </a:rPr>
              <a:t>Introduction</a:t>
            </a:r>
          </a:p>
          <a:p>
            <a:r>
              <a:rPr lang="en-US" sz="2600" b="1" dirty="0" smtClean="0">
                <a:latin typeface="Century Gothic" pitchFamily="34" charset="0"/>
              </a:rPr>
              <a:t>Biometrics Defined</a:t>
            </a:r>
            <a:endParaRPr lang="en-US" sz="2600" b="1" dirty="0">
              <a:latin typeface="Century Gothic" pitchFamily="34" charset="0"/>
            </a:endParaRPr>
          </a:p>
          <a:p>
            <a:r>
              <a:rPr lang="en-US" sz="2600" b="1" dirty="0" smtClean="0">
                <a:latin typeface="Century Gothic" pitchFamily="34" charset="0"/>
              </a:rPr>
              <a:t>Biometric System Implementation</a:t>
            </a:r>
          </a:p>
          <a:p>
            <a:r>
              <a:rPr lang="en-US" sz="2600" b="1" dirty="0" smtClean="0">
                <a:latin typeface="Century Gothic" pitchFamily="34" charset="0"/>
              </a:rPr>
              <a:t>Primary Driving Forces</a:t>
            </a:r>
            <a:endParaRPr lang="en-US" sz="2600" b="1" dirty="0">
              <a:latin typeface="Century Gothic" pitchFamily="34" charset="0"/>
            </a:endParaRPr>
          </a:p>
          <a:p>
            <a:r>
              <a:rPr lang="en-US" sz="2600" b="1" dirty="0" smtClean="0">
                <a:solidFill>
                  <a:srgbClr val="FF0000"/>
                </a:solidFill>
                <a:latin typeface="Century Gothic" pitchFamily="34" charset="0"/>
              </a:rPr>
              <a:t>Types of Biometrics</a:t>
            </a:r>
          </a:p>
          <a:p>
            <a:pPr lvl="1">
              <a:buFont typeface="Wingdings" pitchFamily="2" charset="2"/>
              <a:buChar char="v"/>
            </a:pPr>
            <a:r>
              <a:rPr lang="en-US" sz="2200" b="1" dirty="0" smtClean="0">
                <a:latin typeface="Century Gothic" pitchFamily="34" charset="0"/>
              </a:rPr>
              <a:t>Physiological</a:t>
            </a:r>
          </a:p>
          <a:p>
            <a:pPr lvl="1">
              <a:buFont typeface="Wingdings" pitchFamily="2" charset="2"/>
              <a:buChar char="v"/>
            </a:pPr>
            <a:r>
              <a:rPr lang="en-US" sz="2200" b="1" dirty="0" smtClean="0">
                <a:latin typeface="Century Gothic" pitchFamily="34" charset="0"/>
              </a:rPr>
              <a:t>Behavioral</a:t>
            </a:r>
            <a:endParaRPr lang="en-US" sz="2200" b="1" dirty="0">
              <a:latin typeface="Century Gothic" pitchFamily="34" charset="0"/>
            </a:endParaRPr>
          </a:p>
          <a:p>
            <a:r>
              <a:rPr lang="en-US" sz="2600" b="1" dirty="0" smtClean="0">
                <a:latin typeface="Century Gothic" pitchFamily="34" charset="0"/>
              </a:rPr>
              <a:t>Challenges &amp; Threats</a:t>
            </a:r>
            <a:endParaRPr lang="en-US" sz="2600" b="1" dirty="0">
              <a:latin typeface="Century Gothic" pitchFamily="34" charset="0"/>
            </a:endParaRPr>
          </a:p>
          <a:p>
            <a:r>
              <a:rPr lang="en-US" sz="2600" b="1" dirty="0" smtClean="0">
                <a:latin typeface="Century Gothic" pitchFamily="34" charset="0"/>
              </a:rPr>
              <a:t>Promises and Future Work</a:t>
            </a:r>
          </a:p>
          <a:p>
            <a:r>
              <a:rPr lang="en-US" sz="2600" b="1" dirty="0" smtClean="0">
                <a:latin typeface="Century Gothic" pitchFamily="34" charset="0"/>
              </a:rPr>
              <a:t>Conclusion</a:t>
            </a:r>
            <a:endParaRPr lang="en-US" sz="2600" b="1" dirty="0">
              <a:latin typeface="Century Gothic" pitchFamily="34" charset="0"/>
            </a:endParaRPr>
          </a:p>
        </p:txBody>
      </p:sp>
      <p:pic>
        <p:nvPicPr>
          <p:cNvPr id="186372" name="Picture 4" descr="MCj0431512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304800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Biometrics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854C-079E-4CDF-97BA-2804B6AC9687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6" name="Picture 5" descr="GraphDia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143000"/>
            <a:ext cx="5029199" cy="480681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ometrics-artic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389597"/>
            <a:ext cx="2590800" cy="317300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D22D-DC57-4158-BC08-E3213A8934D8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>
                <a:latin typeface="Century Gothic" pitchFamily="34" charset="0"/>
              </a:rPr>
              <a:t>Outline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924800" cy="4572000"/>
          </a:xfrm>
        </p:spPr>
        <p:txBody>
          <a:bodyPr/>
          <a:lstStyle/>
          <a:p>
            <a:r>
              <a:rPr lang="en-US" sz="2600" b="1" dirty="0">
                <a:latin typeface="Century Gothic" pitchFamily="34" charset="0"/>
              </a:rPr>
              <a:t>Introduction</a:t>
            </a:r>
          </a:p>
          <a:p>
            <a:r>
              <a:rPr lang="en-US" sz="2600" b="1" dirty="0" smtClean="0">
                <a:latin typeface="Century Gothic" pitchFamily="34" charset="0"/>
              </a:rPr>
              <a:t>Biometrics Defined</a:t>
            </a:r>
            <a:endParaRPr lang="en-US" sz="2600" b="1" dirty="0">
              <a:latin typeface="Century Gothic" pitchFamily="34" charset="0"/>
            </a:endParaRPr>
          </a:p>
          <a:p>
            <a:r>
              <a:rPr lang="en-US" sz="2600" b="1" dirty="0" smtClean="0">
                <a:latin typeface="Century Gothic" pitchFamily="34" charset="0"/>
              </a:rPr>
              <a:t>Biometric System Implementation</a:t>
            </a:r>
          </a:p>
          <a:p>
            <a:r>
              <a:rPr lang="en-US" sz="2600" b="1" dirty="0" smtClean="0">
                <a:latin typeface="Century Gothic" pitchFamily="34" charset="0"/>
              </a:rPr>
              <a:t>Primary Driving Forces</a:t>
            </a:r>
            <a:endParaRPr lang="en-US" sz="2600" b="1" dirty="0">
              <a:latin typeface="Century Gothic" pitchFamily="34" charset="0"/>
            </a:endParaRPr>
          </a:p>
          <a:p>
            <a:r>
              <a:rPr lang="en-US" sz="2600" b="1" dirty="0" smtClean="0">
                <a:solidFill>
                  <a:srgbClr val="FF0000"/>
                </a:solidFill>
                <a:latin typeface="Century Gothic" pitchFamily="34" charset="0"/>
              </a:rPr>
              <a:t>Types of Biometrics</a:t>
            </a:r>
          </a:p>
          <a:p>
            <a:pPr lvl="1">
              <a:buFont typeface="Wingdings" pitchFamily="2" charset="2"/>
              <a:buChar char="v"/>
            </a:pPr>
            <a:r>
              <a:rPr lang="en-US" sz="2200" b="1" dirty="0" smtClean="0">
                <a:solidFill>
                  <a:srgbClr val="FF0000"/>
                </a:solidFill>
                <a:latin typeface="Century Gothic" pitchFamily="34" charset="0"/>
              </a:rPr>
              <a:t>Physiological</a:t>
            </a:r>
          </a:p>
          <a:p>
            <a:pPr lvl="1">
              <a:buFont typeface="Wingdings" pitchFamily="2" charset="2"/>
              <a:buChar char="v"/>
            </a:pPr>
            <a:r>
              <a:rPr lang="en-US" sz="2200" b="1" dirty="0" smtClean="0">
                <a:latin typeface="Century Gothic" pitchFamily="34" charset="0"/>
              </a:rPr>
              <a:t>Behavioral</a:t>
            </a:r>
            <a:endParaRPr lang="en-US" sz="2200" b="1" dirty="0">
              <a:latin typeface="Century Gothic" pitchFamily="34" charset="0"/>
            </a:endParaRPr>
          </a:p>
          <a:p>
            <a:r>
              <a:rPr lang="en-US" sz="2600" b="1" dirty="0" smtClean="0">
                <a:latin typeface="Century Gothic" pitchFamily="34" charset="0"/>
              </a:rPr>
              <a:t>Challenges &amp; Threats</a:t>
            </a:r>
            <a:endParaRPr lang="en-US" sz="2600" b="1" dirty="0">
              <a:latin typeface="Century Gothic" pitchFamily="34" charset="0"/>
            </a:endParaRPr>
          </a:p>
          <a:p>
            <a:r>
              <a:rPr lang="en-US" sz="2600" b="1" dirty="0" smtClean="0">
                <a:latin typeface="Century Gothic" pitchFamily="34" charset="0"/>
              </a:rPr>
              <a:t>Promises and Future Work</a:t>
            </a:r>
          </a:p>
          <a:p>
            <a:r>
              <a:rPr lang="en-US" sz="2600" b="1" dirty="0" smtClean="0">
                <a:latin typeface="Century Gothic" pitchFamily="34" charset="0"/>
              </a:rPr>
              <a:t>Conclusion</a:t>
            </a:r>
            <a:endParaRPr lang="en-US" sz="2600" b="1" dirty="0">
              <a:latin typeface="Century Gothic" pitchFamily="34" charset="0"/>
            </a:endParaRPr>
          </a:p>
        </p:txBody>
      </p:sp>
      <p:pic>
        <p:nvPicPr>
          <p:cNvPr id="186372" name="Picture 4" descr="MCj0431512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304800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iometrics-t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854C-079E-4CDF-97BA-2804B6AC9687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ometrics-artic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389597"/>
            <a:ext cx="2590800" cy="317300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D22D-DC57-4158-BC08-E3213A8934D8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>
                <a:latin typeface="Century Gothic" pitchFamily="34" charset="0"/>
              </a:rPr>
              <a:t>Outline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924800" cy="4572000"/>
          </a:xfrm>
        </p:spPr>
        <p:txBody>
          <a:bodyPr/>
          <a:lstStyle/>
          <a:p>
            <a:r>
              <a:rPr lang="en-US" sz="2600" b="1" dirty="0">
                <a:solidFill>
                  <a:srgbClr val="FF0000"/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sz="2600" b="1" dirty="0" smtClean="0">
                <a:latin typeface="Century Gothic" pitchFamily="34" charset="0"/>
              </a:rPr>
              <a:t>Biometrics Defined</a:t>
            </a:r>
            <a:endParaRPr lang="en-US" sz="2600" b="1" dirty="0">
              <a:latin typeface="Century Gothic" pitchFamily="34" charset="0"/>
            </a:endParaRPr>
          </a:p>
          <a:p>
            <a:r>
              <a:rPr lang="en-US" sz="2600" b="1" dirty="0" smtClean="0">
                <a:latin typeface="Century Gothic" pitchFamily="34" charset="0"/>
              </a:rPr>
              <a:t>Biometric System Implementation</a:t>
            </a:r>
          </a:p>
          <a:p>
            <a:r>
              <a:rPr lang="en-US" sz="2600" b="1" dirty="0" smtClean="0">
                <a:latin typeface="Century Gothic" pitchFamily="34" charset="0"/>
              </a:rPr>
              <a:t>Primary Driving Forces</a:t>
            </a:r>
            <a:endParaRPr lang="en-US" sz="2600" b="1" dirty="0">
              <a:latin typeface="Century Gothic" pitchFamily="34" charset="0"/>
            </a:endParaRPr>
          </a:p>
          <a:p>
            <a:r>
              <a:rPr lang="en-US" sz="2600" b="1" dirty="0" smtClean="0">
                <a:latin typeface="Century Gothic" pitchFamily="34" charset="0"/>
              </a:rPr>
              <a:t>Types of Biometrics</a:t>
            </a:r>
            <a:endParaRPr lang="en-US" sz="2600" b="1" dirty="0">
              <a:latin typeface="Century Gothic" pitchFamily="34" charset="0"/>
            </a:endParaRPr>
          </a:p>
          <a:p>
            <a:r>
              <a:rPr lang="en-US" sz="2600" b="1" dirty="0" smtClean="0">
                <a:latin typeface="Century Gothic" pitchFamily="34" charset="0"/>
              </a:rPr>
              <a:t>Challenges &amp; Threats</a:t>
            </a:r>
            <a:endParaRPr lang="en-US" sz="2600" b="1" dirty="0">
              <a:latin typeface="Century Gothic" pitchFamily="34" charset="0"/>
            </a:endParaRPr>
          </a:p>
          <a:p>
            <a:r>
              <a:rPr lang="en-US" sz="2600" b="1" dirty="0" smtClean="0">
                <a:latin typeface="Century Gothic" pitchFamily="34" charset="0"/>
              </a:rPr>
              <a:t>Promises and Future Work</a:t>
            </a:r>
          </a:p>
          <a:p>
            <a:r>
              <a:rPr lang="en-US" sz="2600" b="1" dirty="0" smtClean="0">
                <a:latin typeface="Century Gothic" pitchFamily="34" charset="0"/>
              </a:rPr>
              <a:t>Conclusion</a:t>
            </a:r>
            <a:endParaRPr lang="en-US" sz="2600" b="1" dirty="0">
              <a:latin typeface="Century Gothic" pitchFamily="34" charset="0"/>
            </a:endParaRPr>
          </a:p>
        </p:txBody>
      </p:sp>
      <p:pic>
        <p:nvPicPr>
          <p:cNvPr id="186372" name="Picture 4" descr="MCj0431512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304800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447800"/>
            <a:ext cx="4343400" cy="1330227"/>
          </a:xfrm>
          <a:prstGeom prst="rect">
            <a:avLst/>
          </a:prstGeom>
        </p:spPr>
      </p:pic>
      <p:pic>
        <p:nvPicPr>
          <p:cNvPr id="5" name="Picture 4" descr="article_1467_Biometrics_Technolog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4324350"/>
            <a:ext cx="1295400" cy="1295400"/>
          </a:xfrm>
          <a:prstGeom prst="rect">
            <a:avLst/>
          </a:prstGeom>
        </p:spPr>
      </p:pic>
      <p:pic>
        <p:nvPicPr>
          <p:cNvPr id="6" name="Picture 5" descr="Capture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9808" y="4267200"/>
            <a:ext cx="4366992" cy="1828800"/>
          </a:xfrm>
          <a:prstGeom prst="rect">
            <a:avLst/>
          </a:prstGeom>
        </p:spPr>
      </p:pic>
      <p:pic>
        <p:nvPicPr>
          <p:cNvPr id="7" name="Picture 6" descr="Capture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537996"/>
            <a:ext cx="3733800" cy="1524000"/>
          </a:xfrm>
          <a:prstGeom prst="rect">
            <a:avLst/>
          </a:prstGeom>
        </p:spPr>
      </p:pic>
      <p:pic>
        <p:nvPicPr>
          <p:cNvPr id="8" name="Picture 7" descr="products_bi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4343400"/>
            <a:ext cx="1447800" cy="12458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00600" y="833735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Perpetua" pitchFamily="18" charset="0"/>
              </a:rPr>
              <a:t>Iris / Retinal Recognition </a:t>
            </a:r>
            <a:endParaRPr lang="en-US" sz="2400" b="1" dirty="0">
              <a:latin typeface="Perpet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1600" y="36576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Perpetua" pitchFamily="18" charset="0"/>
              </a:rPr>
              <a:t>Facial Recognition </a:t>
            </a:r>
            <a:endParaRPr lang="en-US" sz="2400" b="1" dirty="0">
              <a:latin typeface="Perpet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8382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Perpetua" pitchFamily="18" charset="0"/>
              </a:rPr>
              <a:t>Fingerprint Recognition </a:t>
            </a:r>
            <a:endParaRPr lang="en-US" sz="2400" b="1" dirty="0">
              <a:latin typeface="Perpet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35052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Perpetua" pitchFamily="18" charset="0"/>
              </a:rPr>
              <a:t>Palm / Hand </a:t>
            </a:r>
          </a:p>
          <a:p>
            <a:r>
              <a:rPr lang="en-US" sz="2400" b="1" dirty="0" smtClean="0">
                <a:latin typeface="Perpetua" pitchFamily="18" charset="0"/>
              </a:rPr>
              <a:t>Geometry Recognition </a:t>
            </a:r>
            <a:endParaRPr lang="en-US" sz="2400" b="1" dirty="0">
              <a:latin typeface="Perpetua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rot="5400000">
            <a:off x="1219200" y="3200400"/>
            <a:ext cx="5943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6350">
            <a:bevelT w="6350" h="82550"/>
            <a:bevelB w="6350"/>
          </a:sp3d>
        </p:spPr>
      </p:cxnSp>
      <p:cxnSp>
        <p:nvCxnSpPr>
          <p:cNvPr id="17" name="Straight Connector 16"/>
          <p:cNvCxnSpPr/>
          <p:nvPr/>
        </p:nvCxnSpPr>
        <p:spPr bwMode="auto">
          <a:xfrm rot="10800000">
            <a:off x="533400" y="3276600"/>
            <a:ext cx="8001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6350">
            <a:bevelT w="6350" h="82550"/>
            <a:bevelB w="6350"/>
          </a:sp3d>
        </p:spPr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FEFF-8ADF-4EAF-A8E5-449297CAF6B5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na-testing-l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705600" y="1066800"/>
            <a:ext cx="1981200" cy="1752600"/>
          </a:xfrm>
        </p:spPr>
      </p:pic>
      <p:pic>
        <p:nvPicPr>
          <p:cNvPr id="5" name="Picture 4" descr="Capture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1295400"/>
            <a:ext cx="3721725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0" y="457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Perpetua" pitchFamily="18" charset="0"/>
              </a:rPr>
              <a:t>Voice Recognition </a:t>
            </a:r>
            <a:endParaRPr lang="en-US" sz="2400" b="1" dirty="0">
              <a:latin typeface="Perpet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4527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Perpetua" pitchFamily="18" charset="0"/>
              </a:rPr>
              <a:t>DNA Matching</a:t>
            </a:r>
            <a:endParaRPr lang="en-US" sz="2400" b="1" dirty="0">
              <a:latin typeface="Perpetua" pitchFamily="18" charset="0"/>
            </a:endParaRPr>
          </a:p>
        </p:txBody>
      </p:sp>
      <p:pic>
        <p:nvPicPr>
          <p:cNvPr id="9" name="Picture 8" descr="finger-vein cropped lar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4191000"/>
            <a:ext cx="1905000" cy="1219200"/>
          </a:xfrm>
          <a:prstGeom prst="rect">
            <a:avLst/>
          </a:prstGeom>
        </p:spPr>
      </p:pic>
      <p:pic>
        <p:nvPicPr>
          <p:cNvPr id="10" name="Picture 9" descr="biometric_cash_machin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3959275"/>
            <a:ext cx="2514600" cy="1831925"/>
          </a:xfrm>
          <a:prstGeom prst="rect">
            <a:avLst/>
          </a:prstGeom>
        </p:spPr>
      </p:pic>
      <p:pic>
        <p:nvPicPr>
          <p:cNvPr id="11" name="Picture 10" descr="2010.05.12finga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0451" y="4114800"/>
            <a:ext cx="1993149" cy="14988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28800" y="3377952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Perpetua" pitchFamily="18" charset="0"/>
              </a:rPr>
              <a:t>Venial Recognition (Unique Vein Pattern) </a:t>
            </a:r>
            <a:endParaRPr lang="en-US" sz="2400" b="1" dirty="0">
              <a:latin typeface="Perpetua" pitchFamily="18" charset="0"/>
            </a:endParaRPr>
          </a:p>
        </p:txBody>
      </p:sp>
      <p:pic>
        <p:nvPicPr>
          <p:cNvPr id="13" name="Picture 12" descr="postermontage2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4400" y="1219200"/>
            <a:ext cx="1752600" cy="1752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4800" y="3810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Perpetua" pitchFamily="18" charset="0"/>
              </a:rPr>
              <a:t>     E-Passport </a:t>
            </a:r>
          </a:p>
          <a:p>
            <a:r>
              <a:rPr lang="en-US" sz="2000" b="1" dirty="0" smtClean="0">
                <a:latin typeface="Perpetua" pitchFamily="18" charset="0"/>
              </a:rPr>
              <a:t>(biometric Passport)</a:t>
            </a:r>
            <a:endParaRPr lang="en-US" sz="2000" b="1" dirty="0">
              <a:latin typeface="Perpetua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rot="5400000">
            <a:off x="1219994" y="1751806"/>
            <a:ext cx="3048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6350">
            <a:bevelT w="6350" h="82550"/>
            <a:bevelB w="6350"/>
          </a:sp3d>
        </p:spPr>
      </p:cxnSp>
      <p:cxnSp>
        <p:nvCxnSpPr>
          <p:cNvPr id="17" name="Straight Connector 16"/>
          <p:cNvCxnSpPr/>
          <p:nvPr/>
        </p:nvCxnSpPr>
        <p:spPr bwMode="auto">
          <a:xfrm rot="5400000">
            <a:off x="4877594" y="1751806"/>
            <a:ext cx="3048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6350">
            <a:bevelT w="6350" h="82550"/>
            <a:bevelB w="6350"/>
          </a:sp3d>
        </p:spPr>
      </p:cxnSp>
      <p:cxnSp>
        <p:nvCxnSpPr>
          <p:cNvPr id="18" name="Straight Connector 17"/>
          <p:cNvCxnSpPr/>
          <p:nvPr/>
        </p:nvCxnSpPr>
        <p:spPr bwMode="auto">
          <a:xfrm rot="10800000">
            <a:off x="533400" y="3276600"/>
            <a:ext cx="8001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6350">
            <a:bevelT w="6350" h="82550"/>
            <a:bevelB w="6350"/>
          </a:sp3d>
        </p:spPr>
      </p:cxnSp>
      <p:sp>
        <p:nvSpPr>
          <p:cNvPr id="22" name="Right Arrow 21"/>
          <p:cNvSpPr/>
          <p:nvPr/>
        </p:nvSpPr>
        <p:spPr bwMode="auto">
          <a:xfrm>
            <a:off x="3200400" y="4648200"/>
            <a:ext cx="609600" cy="304800"/>
          </a:xfrm>
          <a:prstGeom prst="rightArrow">
            <a:avLst/>
          </a:prstGeom>
          <a:solidFill>
            <a:srgbClr val="252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3" name="Right Arrow 22"/>
          <p:cNvSpPr/>
          <p:nvPr/>
        </p:nvSpPr>
        <p:spPr bwMode="auto">
          <a:xfrm>
            <a:off x="6019800" y="4648200"/>
            <a:ext cx="609600" cy="304800"/>
          </a:xfrm>
          <a:prstGeom prst="rightArrow">
            <a:avLst/>
          </a:prstGeom>
          <a:solidFill>
            <a:srgbClr val="25209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854C-079E-4CDF-97BA-2804B6AC9687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ometrics-artic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389597"/>
            <a:ext cx="2590800" cy="317300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D22D-DC57-4158-BC08-E3213A8934D8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>
                <a:latin typeface="Century Gothic" pitchFamily="34" charset="0"/>
              </a:rPr>
              <a:t>Outline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924800" cy="4572000"/>
          </a:xfrm>
        </p:spPr>
        <p:txBody>
          <a:bodyPr/>
          <a:lstStyle/>
          <a:p>
            <a:r>
              <a:rPr lang="en-US" sz="2600" b="1" dirty="0">
                <a:latin typeface="Century Gothic" pitchFamily="34" charset="0"/>
              </a:rPr>
              <a:t>Introduction</a:t>
            </a:r>
          </a:p>
          <a:p>
            <a:r>
              <a:rPr lang="en-US" sz="2600" b="1" dirty="0" smtClean="0">
                <a:latin typeface="Century Gothic" pitchFamily="34" charset="0"/>
              </a:rPr>
              <a:t>Biometrics Defined</a:t>
            </a:r>
            <a:endParaRPr lang="en-US" sz="2600" b="1" dirty="0">
              <a:latin typeface="Century Gothic" pitchFamily="34" charset="0"/>
            </a:endParaRPr>
          </a:p>
          <a:p>
            <a:r>
              <a:rPr lang="en-US" sz="2600" b="1" dirty="0" smtClean="0">
                <a:latin typeface="Century Gothic" pitchFamily="34" charset="0"/>
              </a:rPr>
              <a:t>Biometric System Implementation</a:t>
            </a:r>
          </a:p>
          <a:p>
            <a:r>
              <a:rPr lang="en-US" sz="2600" b="1" dirty="0" smtClean="0">
                <a:latin typeface="Century Gothic" pitchFamily="34" charset="0"/>
              </a:rPr>
              <a:t>Primary Driving Forces</a:t>
            </a:r>
            <a:endParaRPr lang="en-US" sz="2600" b="1" dirty="0">
              <a:latin typeface="Century Gothic" pitchFamily="34" charset="0"/>
            </a:endParaRPr>
          </a:p>
          <a:p>
            <a:r>
              <a:rPr lang="en-US" sz="2600" b="1" dirty="0" smtClean="0">
                <a:solidFill>
                  <a:srgbClr val="FF0000"/>
                </a:solidFill>
                <a:latin typeface="Century Gothic" pitchFamily="34" charset="0"/>
              </a:rPr>
              <a:t>Types of Biometrics</a:t>
            </a:r>
          </a:p>
          <a:p>
            <a:pPr lvl="1">
              <a:buFont typeface="Wingdings" pitchFamily="2" charset="2"/>
              <a:buChar char="v"/>
            </a:pPr>
            <a:r>
              <a:rPr lang="en-US" sz="2200" b="1" dirty="0" smtClean="0">
                <a:latin typeface="Century Gothic" pitchFamily="34" charset="0"/>
              </a:rPr>
              <a:t>Physiological</a:t>
            </a:r>
          </a:p>
          <a:p>
            <a:pPr lvl="1">
              <a:buFont typeface="Wingdings" pitchFamily="2" charset="2"/>
              <a:buChar char="v"/>
            </a:pPr>
            <a:r>
              <a:rPr lang="en-US" sz="2200" b="1" dirty="0" smtClean="0">
                <a:solidFill>
                  <a:srgbClr val="FF0000"/>
                </a:solidFill>
                <a:latin typeface="Century Gothic" pitchFamily="34" charset="0"/>
              </a:rPr>
              <a:t>Behavioral</a:t>
            </a:r>
            <a:endParaRPr lang="en-US" sz="2200" b="1" dirty="0">
              <a:solidFill>
                <a:srgbClr val="FF0000"/>
              </a:solidFill>
              <a:latin typeface="Century Gothic" pitchFamily="34" charset="0"/>
            </a:endParaRPr>
          </a:p>
          <a:p>
            <a:r>
              <a:rPr lang="en-US" sz="2600" b="1" dirty="0" smtClean="0">
                <a:latin typeface="Century Gothic" pitchFamily="34" charset="0"/>
              </a:rPr>
              <a:t>Challenges &amp; Threats</a:t>
            </a:r>
            <a:endParaRPr lang="en-US" sz="2600" b="1" dirty="0">
              <a:latin typeface="Century Gothic" pitchFamily="34" charset="0"/>
            </a:endParaRPr>
          </a:p>
          <a:p>
            <a:r>
              <a:rPr lang="en-US" sz="2600" b="1" dirty="0" smtClean="0">
                <a:latin typeface="Century Gothic" pitchFamily="34" charset="0"/>
              </a:rPr>
              <a:t>Promises and Future Work</a:t>
            </a:r>
          </a:p>
          <a:p>
            <a:r>
              <a:rPr lang="en-US" sz="2600" b="1" dirty="0" smtClean="0">
                <a:latin typeface="Century Gothic" pitchFamily="34" charset="0"/>
              </a:rPr>
              <a:t>Conclusion</a:t>
            </a:r>
            <a:endParaRPr lang="en-US" sz="2600" b="1" dirty="0">
              <a:latin typeface="Century Gothic" pitchFamily="34" charset="0"/>
            </a:endParaRPr>
          </a:p>
        </p:txBody>
      </p:sp>
      <p:pic>
        <p:nvPicPr>
          <p:cNvPr id="186372" name="Picture 4" descr="MCj0431512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304800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/>
            <a:r>
              <a:rPr lang="en-US" dirty="0"/>
              <a:t>Behavioral Biometrics</a:t>
            </a:r>
          </a:p>
        </p:txBody>
      </p:sp>
      <p:sp>
        <p:nvSpPr>
          <p:cNvPr id="15362" name="Rectangle 2"/>
          <p:cNvSpPr>
            <a:spLocks noChangeArrowheads="1"/>
          </p:cNvSpPr>
          <p:nvPr>
            <p:ph type="body" idx="1"/>
          </p:nvPr>
        </p:nvSpPr>
        <p:spPr>
          <a:xfrm>
            <a:off x="228600" y="1066800"/>
            <a:ext cx="8534399" cy="5585817"/>
          </a:xfrm>
          <a:ln/>
        </p:spPr>
        <p:txBody>
          <a:bodyPr/>
          <a:lstStyle/>
          <a:p>
            <a:pPr marL="625056">
              <a:buClr>
                <a:schemeClr val="accent5">
                  <a:lumMod val="50000"/>
                </a:schemeClr>
              </a:buClr>
            </a:pPr>
            <a:r>
              <a:rPr lang="en-US" sz="2800" dirty="0" smtClean="0">
                <a:latin typeface="Perpetua" pitchFamily="18" charset="0"/>
              </a:rPr>
              <a:t>Identification </a:t>
            </a:r>
            <a:r>
              <a:rPr lang="en-US" sz="2800" dirty="0">
                <a:latin typeface="Perpetua" pitchFamily="18" charset="0"/>
              </a:rPr>
              <a:t>and verification based on user </a:t>
            </a:r>
            <a:r>
              <a:rPr lang="en-US" sz="2800" dirty="0" smtClean="0">
                <a:latin typeface="Perpetua" pitchFamily="18" charset="0"/>
              </a:rPr>
              <a:t>behavior</a:t>
            </a:r>
          </a:p>
          <a:p>
            <a:pPr marL="625056">
              <a:buClr>
                <a:schemeClr val="accent5">
                  <a:lumMod val="50000"/>
                </a:schemeClr>
              </a:buClr>
            </a:pPr>
            <a:r>
              <a:rPr lang="en-US" sz="2800" dirty="0" smtClean="0">
                <a:latin typeface="Perpetua" pitchFamily="18" charset="0"/>
              </a:rPr>
              <a:t>Results </a:t>
            </a:r>
            <a:r>
              <a:rPr lang="en-US" sz="2800" dirty="0">
                <a:latin typeface="Perpetua" pitchFamily="18" charset="0"/>
              </a:rPr>
              <a:t>are never 100% </a:t>
            </a:r>
            <a:r>
              <a:rPr lang="en-US" sz="2800" dirty="0" smtClean="0">
                <a:latin typeface="Perpetua" pitchFamily="18" charset="0"/>
              </a:rPr>
              <a:t>accurate:</a:t>
            </a:r>
          </a:p>
          <a:p>
            <a:pPr marL="952081" lvl="1">
              <a:buClr>
                <a:schemeClr val="accent5">
                  <a:lumMod val="50000"/>
                </a:schemeClr>
              </a:buClr>
            </a:pPr>
            <a:r>
              <a:rPr lang="en-US" sz="2000" dirty="0" smtClean="0">
                <a:latin typeface="Perpetua" pitchFamily="18" charset="0"/>
              </a:rPr>
              <a:t>FAR</a:t>
            </a:r>
            <a:r>
              <a:rPr lang="en-US" sz="2000" dirty="0">
                <a:latin typeface="Perpetua" pitchFamily="18" charset="0"/>
              </a:rPr>
              <a:t>: False Acceptance </a:t>
            </a:r>
            <a:r>
              <a:rPr lang="en-US" sz="2000" dirty="0" smtClean="0">
                <a:latin typeface="Perpetua" pitchFamily="18" charset="0"/>
              </a:rPr>
              <a:t>Rate</a:t>
            </a:r>
          </a:p>
          <a:p>
            <a:pPr marL="952081" lvl="1">
              <a:buClr>
                <a:schemeClr val="accent5">
                  <a:lumMod val="50000"/>
                </a:schemeClr>
              </a:buClr>
            </a:pPr>
            <a:r>
              <a:rPr lang="en-US" sz="2000" dirty="0" smtClean="0">
                <a:latin typeface="Perpetua" pitchFamily="18" charset="0"/>
              </a:rPr>
              <a:t>FRR: False Rejection Rate</a:t>
            </a:r>
          </a:p>
          <a:p>
            <a:pPr marL="625056">
              <a:buClr>
                <a:schemeClr val="accent5">
                  <a:lumMod val="50000"/>
                </a:schemeClr>
              </a:buClr>
            </a:pPr>
            <a:r>
              <a:rPr lang="en-US" sz="3200" dirty="0" smtClean="0">
                <a:latin typeface="Perpetua" pitchFamily="18" charset="0"/>
              </a:rPr>
              <a:t>Examples:</a:t>
            </a:r>
          </a:p>
          <a:p>
            <a:pPr marL="952081" lvl="1">
              <a:buClr>
                <a:schemeClr val="accent5">
                  <a:lumMod val="50000"/>
                </a:schemeClr>
              </a:buClr>
            </a:pPr>
            <a:r>
              <a:rPr lang="en-US" sz="2400" dirty="0" smtClean="0">
                <a:latin typeface="Perpetua" pitchFamily="18" charset="0"/>
              </a:rPr>
              <a:t>Keystroke dynamics</a:t>
            </a:r>
          </a:p>
          <a:p>
            <a:pPr marL="952081" lvl="1">
              <a:buClr>
                <a:schemeClr val="accent5">
                  <a:lumMod val="50000"/>
                </a:schemeClr>
              </a:buClr>
            </a:pPr>
            <a:r>
              <a:rPr lang="en-US" sz="2400" dirty="0" smtClean="0">
                <a:latin typeface="Perpetua" pitchFamily="18" charset="0"/>
              </a:rPr>
              <a:t>Mouse dynamics</a:t>
            </a:r>
          </a:p>
          <a:p>
            <a:pPr marL="952081" lvl="1">
              <a:buClr>
                <a:schemeClr val="accent5">
                  <a:lumMod val="50000"/>
                </a:schemeClr>
              </a:buClr>
            </a:pPr>
            <a:r>
              <a:rPr lang="en-US" sz="2400" dirty="0" smtClean="0">
                <a:latin typeface="Perpetua" pitchFamily="18" charset="0"/>
              </a:rPr>
              <a:t>Handwriting dynamics</a:t>
            </a:r>
          </a:p>
          <a:p>
            <a:pPr marL="952081" lvl="1">
              <a:buClr>
                <a:schemeClr val="accent5">
                  <a:lumMod val="50000"/>
                </a:schemeClr>
              </a:buClr>
            </a:pPr>
            <a:r>
              <a:rPr lang="en-US" sz="2400" dirty="0" smtClean="0">
                <a:latin typeface="Perpetua" pitchFamily="18" charset="0"/>
              </a:rPr>
              <a:t>Analysis of Cardiac Sounds</a:t>
            </a:r>
          </a:p>
          <a:p>
            <a:pPr marL="952081" lvl="1">
              <a:buClr>
                <a:schemeClr val="accent5">
                  <a:lumMod val="50000"/>
                </a:schemeClr>
              </a:buClr>
            </a:pPr>
            <a:r>
              <a:rPr lang="en-US" sz="2400" dirty="0" smtClean="0">
                <a:latin typeface="Perpetua" pitchFamily="18" charset="0"/>
              </a:rPr>
              <a:t>EEG/ECG</a:t>
            </a:r>
          </a:p>
          <a:p>
            <a:pPr marL="952081" lvl="1">
              <a:buClr>
                <a:schemeClr val="accent5">
                  <a:lumMod val="50000"/>
                </a:schemeClr>
              </a:buClr>
            </a:pPr>
            <a:r>
              <a:rPr lang="en-US" sz="2400" dirty="0" smtClean="0">
                <a:latin typeface="Perpetua" pitchFamily="18" charset="0"/>
              </a:rPr>
              <a:t>Gait </a:t>
            </a:r>
            <a:r>
              <a:rPr lang="en-US" sz="2400" dirty="0">
                <a:latin typeface="Perpetua" pitchFamily="18" charset="0"/>
              </a:rPr>
              <a:t>recognition</a:t>
            </a:r>
          </a:p>
        </p:txBody>
      </p:sp>
      <p:pic>
        <p:nvPicPr>
          <p:cNvPr id="4" name="Picture 3" descr="behavior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514600"/>
            <a:ext cx="3759200" cy="2819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854C-079E-4CDF-97BA-2804B6AC9687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/>
            <a:r>
              <a:rPr lang="en-US" dirty="0"/>
              <a:t>Keystroke </a:t>
            </a:r>
            <a:r>
              <a:rPr lang="en-US" dirty="0" smtClean="0"/>
              <a:t>Dynamics I</a:t>
            </a:r>
            <a:endParaRPr lang="en-US" dirty="0"/>
          </a:p>
        </p:txBody>
      </p:sp>
      <p:sp>
        <p:nvSpPr>
          <p:cNvPr id="16386" name="Rectangle 2"/>
          <p:cNvSpPr>
            <a:spLocks noChangeArrowheads="1"/>
          </p:cNvSpPr>
          <p:nvPr>
            <p:ph type="body" idx="1"/>
          </p:nvPr>
        </p:nvSpPr>
        <p:spPr>
          <a:xfrm>
            <a:off x="381000" y="1219200"/>
            <a:ext cx="8458200" cy="5105400"/>
          </a:xfrm>
          <a:ln/>
        </p:spPr>
        <p:txBody>
          <a:bodyPr/>
          <a:lstStyle/>
          <a:p>
            <a:pPr marL="625056">
              <a:lnSpc>
                <a:spcPct val="70000"/>
              </a:lnSpc>
            </a:pPr>
            <a:r>
              <a:rPr lang="en-US" sz="2800" dirty="0" smtClean="0">
                <a:latin typeface="Perpetua" pitchFamily="18" charset="0"/>
              </a:rPr>
              <a:t>Mostly </a:t>
            </a:r>
            <a:r>
              <a:rPr lang="en-US" sz="2800" dirty="0">
                <a:latin typeface="Perpetua" pitchFamily="18" charset="0"/>
              </a:rPr>
              <a:t>used when continuous verification is </a:t>
            </a:r>
            <a:r>
              <a:rPr lang="en-US" sz="2800" dirty="0" smtClean="0">
                <a:latin typeface="Perpetua" pitchFamily="18" charset="0"/>
              </a:rPr>
              <a:t>applied</a:t>
            </a:r>
          </a:p>
          <a:p>
            <a:pPr marL="625056">
              <a:lnSpc>
                <a:spcPct val="70000"/>
              </a:lnSpc>
              <a:buNone/>
            </a:pPr>
            <a:endParaRPr lang="en-US" sz="2800" dirty="0">
              <a:latin typeface="Perpetua" pitchFamily="18" charset="0"/>
            </a:endParaRPr>
          </a:p>
          <a:p>
            <a:pPr marL="625056">
              <a:lnSpc>
                <a:spcPct val="70000"/>
              </a:lnSpc>
            </a:pPr>
            <a:r>
              <a:rPr lang="en-US" sz="2800" dirty="0">
                <a:latin typeface="Perpetua" pitchFamily="18" charset="0"/>
              </a:rPr>
              <a:t>Can also be used as an extra security measure when entering username and </a:t>
            </a:r>
            <a:r>
              <a:rPr lang="en-US" sz="2800" dirty="0" smtClean="0">
                <a:latin typeface="Perpetua" pitchFamily="18" charset="0"/>
              </a:rPr>
              <a:t>password</a:t>
            </a:r>
          </a:p>
          <a:p>
            <a:pPr marL="625056">
              <a:lnSpc>
                <a:spcPct val="70000"/>
              </a:lnSpc>
              <a:buNone/>
            </a:pPr>
            <a:endParaRPr lang="en-US" sz="2800" dirty="0">
              <a:latin typeface="Perpetua" pitchFamily="18" charset="0"/>
            </a:endParaRPr>
          </a:p>
          <a:p>
            <a:pPr marL="625056">
              <a:lnSpc>
                <a:spcPct val="70000"/>
              </a:lnSpc>
            </a:pPr>
            <a:r>
              <a:rPr lang="en-US" sz="2800" dirty="0">
                <a:latin typeface="Perpetua" pitchFamily="18" charset="0"/>
              </a:rPr>
              <a:t>Dynamics monitored:</a:t>
            </a:r>
          </a:p>
          <a:p>
            <a:pPr marL="937584" lvl="1">
              <a:lnSpc>
                <a:spcPct val="70000"/>
              </a:lnSpc>
            </a:pPr>
            <a:r>
              <a:rPr lang="en-US" sz="2800" dirty="0">
                <a:latin typeface="Perpetua" pitchFamily="18" charset="0"/>
              </a:rPr>
              <a:t>Interval (or negative interval)</a:t>
            </a:r>
          </a:p>
          <a:p>
            <a:pPr marL="937584" lvl="1">
              <a:lnSpc>
                <a:spcPct val="70000"/>
              </a:lnSpc>
            </a:pPr>
            <a:r>
              <a:rPr lang="en-US" sz="2800" dirty="0">
                <a:latin typeface="Perpetua" pitchFamily="18" charset="0"/>
              </a:rPr>
              <a:t>Latency</a:t>
            </a:r>
          </a:p>
          <a:p>
            <a:pPr marL="937584" lvl="1">
              <a:lnSpc>
                <a:spcPct val="70000"/>
              </a:lnSpc>
            </a:pPr>
            <a:r>
              <a:rPr lang="en-US" sz="2800" dirty="0">
                <a:latin typeface="Perpetua" pitchFamily="18" charset="0"/>
              </a:rPr>
              <a:t>Dwell time</a:t>
            </a:r>
          </a:p>
          <a:p>
            <a:pPr marL="937584" lvl="1">
              <a:lnSpc>
                <a:spcPct val="70000"/>
              </a:lnSpc>
            </a:pPr>
            <a:r>
              <a:rPr lang="en-US" sz="2800" dirty="0">
                <a:latin typeface="Perpetua" pitchFamily="18" charset="0"/>
              </a:rPr>
              <a:t>Flight time and Up-to-up time</a:t>
            </a:r>
          </a:p>
          <a:p>
            <a:pPr marL="937584" lvl="1">
              <a:lnSpc>
                <a:spcPct val="70000"/>
              </a:lnSpc>
            </a:pPr>
            <a:r>
              <a:rPr lang="en-US" sz="2800" dirty="0">
                <a:latin typeface="Perpetua" pitchFamily="18" charset="0"/>
              </a:rPr>
              <a:t>Overall typing speed</a:t>
            </a:r>
          </a:p>
          <a:p>
            <a:pPr marL="937584" lvl="1">
              <a:lnSpc>
                <a:spcPct val="70000"/>
              </a:lnSpc>
            </a:pPr>
            <a:r>
              <a:rPr lang="en-US" sz="2800" dirty="0">
                <a:latin typeface="Perpetua" pitchFamily="18" charset="0"/>
              </a:rPr>
              <a:t>Frequency of errors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854C-079E-4CDF-97BA-2804B6AC9687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>
            <p:ph type="title"/>
          </p:nvPr>
        </p:nvSpPr>
        <p:spPr>
          <a:xfrm>
            <a:off x="892969" y="176362"/>
            <a:ext cx="7358063" cy="1717849"/>
          </a:xfrm>
          <a:ln/>
        </p:spPr>
        <p:txBody>
          <a:bodyPr/>
          <a:lstStyle/>
          <a:p>
            <a:pPr algn="ctr"/>
            <a:r>
              <a:rPr lang="en-US" dirty="0"/>
              <a:t>Keystroke </a:t>
            </a:r>
            <a:r>
              <a:rPr lang="en-US" dirty="0" smtClean="0"/>
              <a:t>Dynamics II</a:t>
            </a:r>
            <a:endParaRPr lang="en-US" dirty="0"/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1447800" y="6096000"/>
            <a:ext cx="6133505" cy="81944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400" dirty="0">
                <a:latin typeface="Perpetua" pitchFamily="18" charset="0"/>
                <a:ea typeface="Gill Sans" charset="0"/>
                <a:cs typeface="Gill Sans" charset="0"/>
              </a:rPr>
              <a:t>R. </a:t>
            </a:r>
            <a:r>
              <a:rPr lang="en-US" sz="1400" dirty="0" err="1">
                <a:latin typeface="Perpetua" pitchFamily="18" charset="0"/>
                <a:ea typeface="Gill Sans" charset="0"/>
                <a:cs typeface="Gill Sans" charset="0"/>
              </a:rPr>
              <a:t>Moskovitch</a:t>
            </a:r>
            <a:r>
              <a:rPr lang="en-US" sz="1400" dirty="0">
                <a:latin typeface="Perpetua" pitchFamily="18" charset="0"/>
                <a:ea typeface="Gill Sans" charset="0"/>
                <a:cs typeface="Gill Sans" charset="0"/>
              </a:rPr>
              <a:t>, C. </a:t>
            </a:r>
            <a:r>
              <a:rPr lang="en-US" sz="1400" dirty="0" err="1">
                <a:latin typeface="Perpetua" pitchFamily="18" charset="0"/>
                <a:ea typeface="Gill Sans" charset="0"/>
                <a:cs typeface="Gill Sans" charset="0"/>
              </a:rPr>
              <a:t>Feher</a:t>
            </a:r>
            <a:r>
              <a:rPr lang="en-US" sz="1400" dirty="0">
                <a:latin typeface="Perpetua" pitchFamily="18" charset="0"/>
                <a:ea typeface="Gill Sans" charset="0"/>
                <a:cs typeface="Gill Sans" charset="0"/>
              </a:rPr>
              <a:t>,  A. </a:t>
            </a:r>
            <a:r>
              <a:rPr lang="en-US" sz="1400" dirty="0" err="1">
                <a:latin typeface="Perpetua" pitchFamily="18" charset="0"/>
                <a:ea typeface="Gill Sans" charset="0"/>
                <a:cs typeface="Gill Sans" charset="0"/>
              </a:rPr>
              <a:t>Messerman</a:t>
            </a:r>
            <a:r>
              <a:rPr lang="en-US" sz="1400" dirty="0">
                <a:latin typeface="Perpetua" pitchFamily="18" charset="0"/>
                <a:ea typeface="Gill Sans" charset="0"/>
                <a:cs typeface="Gill Sans" charset="0"/>
              </a:rPr>
              <a:t>, N. </a:t>
            </a:r>
            <a:r>
              <a:rPr lang="en-US" sz="1400" dirty="0" err="1">
                <a:latin typeface="Perpetua" pitchFamily="18" charset="0"/>
                <a:ea typeface="Gill Sans" charset="0"/>
                <a:cs typeface="Gill Sans" charset="0"/>
              </a:rPr>
              <a:t>Kirschnick</a:t>
            </a:r>
            <a:r>
              <a:rPr lang="en-US" sz="1400" dirty="0">
                <a:latin typeface="Perpetua" pitchFamily="18" charset="0"/>
                <a:ea typeface="Gill Sans" charset="0"/>
                <a:cs typeface="Gill Sans" charset="0"/>
              </a:rPr>
              <a:t>, T. </a:t>
            </a:r>
            <a:r>
              <a:rPr lang="en-US" sz="1400" dirty="0" err="1">
                <a:latin typeface="Perpetua" pitchFamily="18" charset="0"/>
                <a:ea typeface="Gill Sans" charset="0"/>
                <a:cs typeface="Gill Sans" charset="0"/>
              </a:rPr>
              <a:t>Mustafic</a:t>
            </a:r>
            <a:r>
              <a:rPr lang="en-US" sz="1400" dirty="0">
                <a:latin typeface="Perpetua" pitchFamily="18" charset="0"/>
                <a:ea typeface="Gill Sans" charset="0"/>
                <a:cs typeface="Gill Sans" charset="0"/>
              </a:rPr>
              <a:t>, A. </a:t>
            </a:r>
            <a:r>
              <a:rPr lang="en-US" sz="1400" dirty="0" err="1">
                <a:latin typeface="Perpetua" pitchFamily="18" charset="0"/>
                <a:ea typeface="Gill Sans" charset="0"/>
                <a:cs typeface="Gill Sans" charset="0"/>
              </a:rPr>
              <a:t>Camtepe</a:t>
            </a:r>
            <a:r>
              <a:rPr lang="en-US" sz="1400" dirty="0">
                <a:latin typeface="Perpetua" pitchFamily="18" charset="0"/>
                <a:ea typeface="Gill Sans" charset="0"/>
                <a:cs typeface="Gill Sans" charset="0"/>
              </a:rPr>
              <a:t>, B. </a:t>
            </a:r>
            <a:r>
              <a:rPr lang="en-US" sz="1400" dirty="0" err="1">
                <a:latin typeface="Perpetua" pitchFamily="18" charset="0"/>
                <a:ea typeface="Gill Sans" charset="0"/>
                <a:cs typeface="Gill Sans" charset="0"/>
              </a:rPr>
              <a:t>Lohlein</a:t>
            </a:r>
            <a:r>
              <a:rPr lang="en-US" sz="1400" dirty="0">
                <a:latin typeface="Perpetua" pitchFamily="18" charset="0"/>
                <a:ea typeface="Gill Sans" charset="0"/>
                <a:cs typeface="Gill Sans" charset="0"/>
              </a:rPr>
              <a:t>, U. </a:t>
            </a:r>
            <a:r>
              <a:rPr lang="en-US" sz="1400" dirty="0" err="1">
                <a:latin typeface="Perpetua" pitchFamily="18" charset="0"/>
                <a:ea typeface="Gill Sans" charset="0"/>
                <a:cs typeface="Gill Sans" charset="0"/>
              </a:rPr>
              <a:t>Heister</a:t>
            </a:r>
            <a:r>
              <a:rPr lang="en-US" sz="1400" dirty="0">
                <a:latin typeface="Perpetua" pitchFamily="18" charset="0"/>
                <a:ea typeface="Gill Sans" charset="0"/>
                <a:cs typeface="Gill Sans" charset="0"/>
              </a:rPr>
              <a:t>, S. </a:t>
            </a:r>
            <a:r>
              <a:rPr lang="en-US" sz="1400" dirty="0" err="1">
                <a:latin typeface="Perpetua" pitchFamily="18" charset="0"/>
                <a:ea typeface="Gill Sans" charset="0"/>
                <a:cs typeface="Gill Sans" charset="0"/>
              </a:rPr>
              <a:t>Moller</a:t>
            </a:r>
            <a:r>
              <a:rPr lang="en-US" sz="1400" dirty="0">
                <a:latin typeface="Perpetua" pitchFamily="18" charset="0"/>
                <a:ea typeface="Gill Sans" charset="0"/>
                <a:cs typeface="Gill Sans" charset="0"/>
              </a:rPr>
              <a:t>, L. </a:t>
            </a:r>
            <a:r>
              <a:rPr lang="en-US" sz="1400" dirty="0" err="1">
                <a:latin typeface="Perpetua" pitchFamily="18" charset="0"/>
                <a:ea typeface="Gill Sans" charset="0"/>
                <a:cs typeface="Gill Sans" charset="0"/>
              </a:rPr>
              <a:t>Rokach</a:t>
            </a:r>
            <a:r>
              <a:rPr lang="en-US" sz="1400" dirty="0">
                <a:latin typeface="Perpetua" pitchFamily="18" charset="0"/>
                <a:ea typeface="Gill Sans" charset="0"/>
                <a:cs typeface="Gill Sans" charset="0"/>
              </a:rPr>
              <a:t>, and Y. </a:t>
            </a:r>
            <a:r>
              <a:rPr lang="en-US" sz="1400" dirty="0" err="1">
                <a:latin typeface="Perpetua" pitchFamily="18" charset="0"/>
                <a:ea typeface="Gill Sans" charset="0"/>
                <a:cs typeface="Gill Sans" charset="0"/>
              </a:rPr>
              <a:t>Elovici</a:t>
            </a:r>
            <a:r>
              <a:rPr lang="en-US" sz="1400" dirty="0">
                <a:latin typeface="Perpetua" pitchFamily="18" charset="0"/>
                <a:ea typeface="Gill Sans" charset="0"/>
                <a:cs typeface="Gill Sans" charset="0"/>
              </a:rPr>
              <a:t>, “Identity Theft, Computers and Behavioral Biometrics,” IEEE Conference on </a:t>
            </a:r>
            <a:r>
              <a:rPr lang="en-US" sz="1400" i="1" dirty="0">
                <a:latin typeface="Perpetua" pitchFamily="18" charset="0"/>
                <a:ea typeface="Gill Sans" charset="0"/>
                <a:cs typeface="Gill Sans" charset="0"/>
              </a:rPr>
              <a:t>Intelligence and Security Informatics</a:t>
            </a:r>
            <a:r>
              <a:rPr lang="en-US" sz="1400" dirty="0">
                <a:latin typeface="Perpetua" pitchFamily="18" charset="0"/>
                <a:ea typeface="Gill Sans" charset="0"/>
                <a:cs typeface="Gill Sans" charset="0"/>
              </a:rPr>
              <a:t>. pp 156, June 2009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872058" y="2053233"/>
            <a:ext cx="7586142" cy="3356967"/>
            <a:chOff x="872058" y="2053233"/>
            <a:chExt cx="7586142" cy="335696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872058" y="2053233"/>
              <a:ext cx="2598184" cy="1424345"/>
              <a:chOff x="0" y="0"/>
              <a:chExt cx="2244" cy="1050"/>
            </a:xfrm>
          </p:grpSpPr>
          <p:sp>
            <p:nvSpPr>
              <p:cNvPr id="17413" name="Line 5"/>
              <p:cNvSpPr>
                <a:spLocks noChangeShapeType="1"/>
              </p:cNvSpPr>
              <p:nvPr/>
            </p:nvSpPr>
            <p:spPr bwMode="auto">
              <a:xfrm>
                <a:off x="0" y="768"/>
                <a:ext cx="1968" cy="1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414" name="Rectangle 6"/>
              <p:cNvSpPr>
                <a:spLocks/>
              </p:cNvSpPr>
              <p:nvPr/>
            </p:nvSpPr>
            <p:spPr bwMode="auto">
              <a:xfrm>
                <a:off x="1745" y="816"/>
                <a:ext cx="499" cy="234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>
                <a:spAutoFit/>
              </a:bodyPr>
              <a:lstStyle/>
              <a:p>
                <a:pPr marL="27905" algn="ctr"/>
                <a:r>
                  <a:rPr lang="en-US" sz="1700" dirty="0">
                    <a:ea typeface="Gill Sans" charset="0"/>
                    <a:cs typeface="Gill Sans" charset="0"/>
                  </a:rPr>
                  <a:t>Time</a:t>
                </a:r>
              </a:p>
            </p:txBody>
          </p:sp>
          <p:sp>
            <p:nvSpPr>
              <p:cNvPr id="17415" name="Line 7"/>
              <p:cNvSpPr>
                <a:spLocks noChangeShapeType="1"/>
              </p:cNvSpPr>
              <p:nvPr/>
            </p:nvSpPr>
            <p:spPr bwMode="auto">
              <a:xfrm>
                <a:off x="0" y="672"/>
                <a:ext cx="672" cy="1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416" name="Line 8"/>
              <p:cNvSpPr>
                <a:spLocks noChangeShapeType="1"/>
              </p:cNvSpPr>
              <p:nvPr/>
            </p:nvSpPr>
            <p:spPr bwMode="auto">
              <a:xfrm>
                <a:off x="1008" y="672"/>
                <a:ext cx="672" cy="1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417" name="Line 9"/>
              <p:cNvSpPr>
                <a:spLocks noChangeShapeType="1"/>
              </p:cNvSpPr>
              <p:nvPr/>
            </p:nvSpPr>
            <p:spPr bwMode="auto">
              <a:xfrm flipH="1">
                <a:off x="671" y="336"/>
                <a:ext cx="1" cy="288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418" name="Line 10"/>
              <p:cNvSpPr>
                <a:spLocks noChangeShapeType="1"/>
              </p:cNvSpPr>
              <p:nvPr/>
            </p:nvSpPr>
            <p:spPr bwMode="auto">
              <a:xfrm flipH="1">
                <a:off x="1007" y="336"/>
                <a:ext cx="1" cy="288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419" name="Line 11"/>
              <p:cNvSpPr>
                <a:spLocks noChangeShapeType="1"/>
              </p:cNvSpPr>
              <p:nvPr/>
            </p:nvSpPr>
            <p:spPr bwMode="auto">
              <a:xfrm>
                <a:off x="672" y="335"/>
                <a:ext cx="336" cy="1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420" name="Rectangle 12"/>
              <p:cNvSpPr>
                <a:spLocks/>
              </p:cNvSpPr>
              <p:nvPr/>
            </p:nvSpPr>
            <p:spPr bwMode="auto">
              <a:xfrm>
                <a:off x="1314" y="384"/>
                <a:ext cx="193" cy="234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>
                <a:spAutoFit/>
              </a:bodyPr>
              <a:lstStyle/>
              <a:p>
                <a:pPr marL="27905" algn="ctr"/>
                <a:r>
                  <a:rPr lang="en-US" sz="1700" dirty="0">
                    <a:ea typeface="Gill Sans" charset="0"/>
                    <a:cs typeface="Gill Sans" charset="0"/>
                  </a:rPr>
                  <a:t>B</a:t>
                </a:r>
              </a:p>
            </p:txBody>
          </p:sp>
          <p:sp>
            <p:nvSpPr>
              <p:cNvPr id="17421" name="Rectangle 13"/>
              <p:cNvSpPr>
                <a:spLocks/>
              </p:cNvSpPr>
              <p:nvPr/>
            </p:nvSpPr>
            <p:spPr bwMode="auto">
              <a:xfrm>
                <a:off x="244" y="384"/>
                <a:ext cx="193" cy="234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>
                <a:spAutoFit/>
              </a:bodyPr>
              <a:lstStyle/>
              <a:p>
                <a:pPr marL="27905" algn="ctr"/>
                <a:r>
                  <a:rPr lang="en-US" sz="1700" dirty="0">
                    <a:ea typeface="Gill Sans" charset="0"/>
                    <a:cs typeface="Gill Sans" charset="0"/>
                  </a:rPr>
                  <a:t>A</a:t>
                </a:r>
              </a:p>
            </p:txBody>
          </p:sp>
          <p:sp>
            <p:nvSpPr>
              <p:cNvPr id="17422" name="Rectangle 14"/>
              <p:cNvSpPr>
                <a:spLocks/>
              </p:cNvSpPr>
              <p:nvPr/>
            </p:nvSpPr>
            <p:spPr bwMode="auto">
              <a:xfrm>
                <a:off x="537" y="0"/>
                <a:ext cx="715" cy="234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>
                <a:spAutoFit/>
              </a:bodyPr>
              <a:lstStyle/>
              <a:p>
                <a:pPr marL="27905" algn="ctr"/>
                <a:r>
                  <a:rPr lang="en-US" sz="1700" dirty="0">
                    <a:ea typeface="Gill Sans" charset="0"/>
                    <a:cs typeface="Gill Sans" charset="0"/>
                  </a:rPr>
                  <a:t>Interval</a:t>
                </a:r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5818334" y="2053233"/>
              <a:ext cx="2639866" cy="1424345"/>
              <a:chOff x="0" y="0"/>
              <a:chExt cx="2280" cy="1050"/>
            </a:xfrm>
          </p:grpSpPr>
          <p:sp>
            <p:nvSpPr>
              <p:cNvPr id="17424" name="Line 16"/>
              <p:cNvSpPr>
                <a:spLocks noChangeShapeType="1"/>
              </p:cNvSpPr>
              <p:nvPr/>
            </p:nvSpPr>
            <p:spPr bwMode="auto">
              <a:xfrm>
                <a:off x="36" y="768"/>
                <a:ext cx="1968" cy="1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425" name="Rectangle 17"/>
              <p:cNvSpPr>
                <a:spLocks/>
              </p:cNvSpPr>
              <p:nvPr/>
            </p:nvSpPr>
            <p:spPr bwMode="auto">
              <a:xfrm>
                <a:off x="1781" y="816"/>
                <a:ext cx="499" cy="234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>
                <a:spAutoFit/>
              </a:bodyPr>
              <a:lstStyle/>
              <a:p>
                <a:pPr marL="27905" algn="ctr"/>
                <a:r>
                  <a:rPr lang="en-US" sz="1700" dirty="0">
                    <a:ea typeface="Gill Sans" charset="0"/>
                    <a:cs typeface="Gill Sans" charset="0"/>
                  </a:rPr>
                  <a:t>Time</a:t>
                </a:r>
              </a:p>
            </p:txBody>
          </p:sp>
          <p:sp>
            <p:nvSpPr>
              <p:cNvPr id="17426" name="Line 18"/>
              <p:cNvSpPr>
                <a:spLocks noChangeShapeType="1"/>
              </p:cNvSpPr>
              <p:nvPr/>
            </p:nvSpPr>
            <p:spPr bwMode="auto">
              <a:xfrm>
                <a:off x="36" y="672"/>
                <a:ext cx="672" cy="1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427" name="Line 19"/>
              <p:cNvSpPr>
                <a:spLocks noChangeShapeType="1"/>
              </p:cNvSpPr>
              <p:nvPr/>
            </p:nvSpPr>
            <p:spPr bwMode="auto">
              <a:xfrm>
                <a:off x="1044" y="672"/>
                <a:ext cx="672" cy="1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428" name="Line 20"/>
              <p:cNvSpPr>
                <a:spLocks noChangeShapeType="1"/>
              </p:cNvSpPr>
              <p:nvPr/>
            </p:nvSpPr>
            <p:spPr bwMode="auto">
              <a:xfrm flipH="1">
                <a:off x="0" y="336"/>
                <a:ext cx="1" cy="288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429" name="Line 21"/>
              <p:cNvSpPr>
                <a:spLocks noChangeShapeType="1"/>
              </p:cNvSpPr>
              <p:nvPr/>
            </p:nvSpPr>
            <p:spPr bwMode="auto">
              <a:xfrm flipH="1">
                <a:off x="1680" y="336"/>
                <a:ext cx="1" cy="288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430" name="Line 22"/>
              <p:cNvSpPr>
                <a:spLocks noChangeShapeType="1"/>
              </p:cNvSpPr>
              <p:nvPr/>
            </p:nvSpPr>
            <p:spPr bwMode="auto">
              <a:xfrm>
                <a:off x="48" y="336"/>
                <a:ext cx="1632" cy="1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431" name="Rectangle 23"/>
              <p:cNvSpPr>
                <a:spLocks/>
              </p:cNvSpPr>
              <p:nvPr/>
            </p:nvSpPr>
            <p:spPr bwMode="auto">
              <a:xfrm>
                <a:off x="1350" y="384"/>
                <a:ext cx="193" cy="234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>
                <a:spAutoFit/>
              </a:bodyPr>
              <a:lstStyle/>
              <a:p>
                <a:pPr marL="27905" algn="ctr"/>
                <a:r>
                  <a:rPr lang="en-US" sz="1700" dirty="0">
                    <a:ea typeface="Gill Sans" charset="0"/>
                    <a:cs typeface="Gill Sans" charset="0"/>
                  </a:rPr>
                  <a:t>B</a:t>
                </a:r>
              </a:p>
            </p:txBody>
          </p:sp>
          <p:sp>
            <p:nvSpPr>
              <p:cNvPr id="17432" name="Rectangle 24"/>
              <p:cNvSpPr>
                <a:spLocks/>
              </p:cNvSpPr>
              <p:nvPr/>
            </p:nvSpPr>
            <p:spPr bwMode="auto">
              <a:xfrm>
                <a:off x="281" y="384"/>
                <a:ext cx="193" cy="234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>
                <a:spAutoFit/>
              </a:bodyPr>
              <a:lstStyle/>
              <a:p>
                <a:pPr marL="27905" algn="ctr"/>
                <a:r>
                  <a:rPr lang="en-US" sz="1700" dirty="0">
                    <a:ea typeface="Gill Sans" charset="0"/>
                    <a:cs typeface="Gill Sans" charset="0"/>
                  </a:rPr>
                  <a:t>A</a:t>
                </a:r>
              </a:p>
            </p:txBody>
          </p:sp>
          <p:sp>
            <p:nvSpPr>
              <p:cNvPr id="17433" name="Rectangle 25"/>
              <p:cNvSpPr>
                <a:spLocks/>
              </p:cNvSpPr>
              <p:nvPr/>
            </p:nvSpPr>
            <p:spPr bwMode="auto">
              <a:xfrm>
                <a:off x="569" y="0"/>
                <a:ext cx="759" cy="234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>
                <a:spAutoFit/>
              </a:bodyPr>
              <a:lstStyle/>
              <a:p>
                <a:pPr marL="27905" algn="ctr"/>
                <a:r>
                  <a:rPr lang="en-US" sz="1700" dirty="0">
                    <a:ea typeface="Gill Sans" charset="0"/>
                    <a:cs typeface="Gill Sans" charset="0"/>
                  </a:rPr>
                  <a:t>Latency</a:t>
                </a:r>
              </a:p>
            </p:txBody>
          </p:sp>
        </p:grpSp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1752600" y="3985855"/>
              <a:ext cx="2598184" cy="1424345"/>
              <a:chOff x="0" y="0"/>
              <a:chExt cx="2244" cy="1050"/>
            </a:xfrm>
          </p:grpSpPr>
          <p:sp>
            <p:nvSpPr>
              <p:cNvPr id="17435" name="Line 27"/>
              <p:cNvSpPr>
                <a:spLocks noChangeShapeType="1"/>
              </p:cNvSpPr>
              <p:nvPr/>
            </p:nvSpPr>
            <p:spPr bwMode="auto">
              <a:xfrm>
                <a:off x="0" y="768"/>
                <a:ext cx="1968" cy="1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436" name="Rectangle 28"/>
              <p:cNvSpPr>
                <a:spLocks/>
              </p:cNvSpPr>
              <p:nvPr/>
            </p:nvSpPr>
            <p:spPr bwMode="auto">
              <a:xfrm>
                <a:off x="1745" y="816"/>
                <a:ext cx="499" cy="234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>
                <a:spAutoFit/>
              </a:bodyPr>
              <a:lstStyle/>
              <a:p>
                <a:pPr marL="27905" algn="ctr"/>
                <a:r>
                  <a:rPr lang="en-US" sz="1700" dirty="0">
                    <a:ea typeface="Gill Sans" charset="0"/>
                    <a:cs typeface="Gill Sans" charset="0"/>
                  </a:rPr>
                  <a:t>Time</a:t>
                </a:r>
              </a:p>
            </p:txBody>
          </p:sp>
          <p:sp>
            <p:nvSpPr>
              <p:cNvPr id="17437" name="Line 29"/>
              <p:cNvSpPr>
                <a:spLocks noChangeShapeType="1"/>
              </p:cNvSpPr>
              <p:nvPr/>
            </p:nvSpPr>
            <p:spPr bwMode="auto">
              <a:xfrm>
                <a:off x="0" y="672"/>
                <a:ext cx="672" cy="1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438" name="Line 30"/>
              <p:cNvSpPr>
                <a:spLocks noChangeShapeType="1"/>
              </p:cNvSpPr>
              <p:nvPr/>
            </p:nvSpPr>
            <p:spPr bwMode="auto">
              <a:xfrm>
                <a:off x="1008" y="672"/>
                <a:ext cx="672" cy="1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439" name="Line 31"/>
              <p:cNvSpPr>
                <a:spLocks noChangeShapeType="1"/>
              </p:cNvSpPr>
              <p:nvPr/>
            </p:nvSpPr>
            <p:spPr bwMode="auto">
              <a:xfrm flipH="1">
                <a:off x="0" y="336"/>
                <a:ext cx="1" cy="288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440" name="Line 32"/>
              <p:cNvSpPr>
                <a:spLocks noChangeShapeType="1"/>
              </p:cNvSpPr>
              <p:nvPr/>
            </p:nvSpPr>
            <p:spPr bwMode="auto">
              <a:xfrm flipH="1">
                <a:off x="1008" y="336"/>
                <a:ext cx="1" cy="288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441" name="Line 33"/>
              <p:cNvSpPr>
                <a:spLocks noChangeShapeType="1"/>
              </p:cNvSpPr>
              <p:nvPr/>
            </p:nvSpPr>
            <p:spPr bwMode="auto">
              <a:xfrm>
                <a:off x="0" y="336"/>
                <a:ext cx="1008" cy="1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442" name="Rectangle 34"/>
              <p:cNvSpPr>
                <a:spLocks/>
              </p:cNvSpPr>
              <p:nvPr/>
            </p:nvSpPr>
            <p:spPr bwMode="auto">
              <a:xfrm>
                <a:off x="1314" y="384"/>
                <a:ext cx="193" cy="234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>
                <a:spAutoFit/>
              </a:bodyPr>
              <a:lstStyle/>
              <a:p>
                <a:pPr marL="27905" algn="ctr"/>
                <a:r>
                  <a:rPr lang="en-US" sz="1700" dirty="0">
                    <a:ea typeface="Gill Sans" charset="0"/>
                    <a:cs typeface="Gill Sans" charset="0"/>
                  </a:rPr>
                  <a:t>B</a:t>
                </a:r>
              </a:p>
            </p:txBody>
          </p:sp>
          <p:sp>
            <p:nvSpPr>
              <p:cNvPr id="17443" name="Rectangle 35"/>
              <p:cNvSpPr>
                <a:spLocks/>
              </p:cNvSpPr>
              <p:nvPr/>
            </p:nvSpPr>
            <p:spPr bwMode="auto">
              <a:xfrm>
                <a:off x="245" y="384"/>
                <a:ext cx="193" cy="234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>
                <a:spAutoFit/>
              </a:bodyPr>
              <a:lstStyle/>
              <a:p>
                <a:pPr marL="27905" algn="ctr"/>
                <a:r>
                  <a:rPr lang="en-US" sz="1700" dirty="0">
                    <a:ea typeface="Gill Sans" charset="0"/>
                    <a:cs typeface="Gill Sans" charset="0"/>
                  </a:rPr>
                  <a:t>A</a:t>
                </a:r>
              </a:p>
            </p:txBody>
          </p:sp>
          <p:sp>
            <p:nvSpPr>
              <p:cNvPr id="17444" name="Rectangle 36"/>
              <p:cNvSpPr>
                <a:spLocks/>
              </p:cNvSpPr>
              <p:nvPr/>
            </p:nvSpPr>
            <p:spPr bwMode="auto">
              <a:xfrm>
                <a:off x="105" y="0"/>
                <a:ext cx="1029" cy="234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>
                <a:spAutoFit/>
              </a:bodyPr>
              <a:lstStyle/>
              <a:p>
                <a:pPr marL="27905" algn="ctr"/>
                <a:r>
                  <a:rPr lang="en-US" sz="1700" dirty="0">
                    <a:ea typeface="Gill Sans" charset="0"/>
                    <a:cs typeface="Gill Sans" charset="0"/>
                  </a:rPr>
                  <a:t>Flight Time</a:t>
                </a:r>
              </a:p>
            </p:txBody>
          </p:sp>
        </p:grpSp>
        <p:grpSp>
          <p:nvGrpSpPr>
            <p:cNvPr id="6" name="Group 37"/>
            <p:cNvGrpSpPr>
              <a:grpSpLocks/>
            </p:cNvGrpSpPr>
            <p:nvPr/>
          </p:nvGrpSpPr>
          <p:grpSpPr bwMode="auto">
            <a:xfrm>
              <a:off x="4864863" y="3985855"/>
              <a:ext cx="2598184" cy="1424345"/>
              <a:chOff x="0" y="0"/>
              <a:chExt cx="2244" cy="1050"/>
            </a:xfrm>
          </p:grpSpPr>
          <p:sp>
            <p:nvSpPr>
              <p:cNvPr id="17446" name="Line 38"/>
              <p:cNvSpPr>
                <a:spLocks noChangeShapeType="1"/>
              </p:cNvSpPr>
              <p:nvPr/>
            </p:nvSpPr>
            <p:spPr bwMode="auto">
              <a:xfrm>
                <a:off x="0" y="768"/>
                <a:ext cx="1968" cy="1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447" name="Rectangle 39"/>
              <p:cNvSpPr>
                <a:spLocks/>
              </p:cNvSpPr>
              <p:nvPr/>
            </p:nvSpPr>
            <p:spPr bwMode="auto">
              <a:xfrm>
                <a:off x="1745" y="816"/>
                <a:ext cx="499" cy="234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>
                <a:spAutoFit/>
              </a:bodyPr>
              <a:lstStyle/>
              <a:p>
                <a:pPr marL="27905" algn="ctr"/>
                <a:r>
                  <a:rPr lang="en-US" sz="1700" dirty="0">
                    <a:ea typeface="Gill Sans" charset="0"/>
                    <a:cs typeface="Gill Sans" charset="0"/>
                  </a:rPr>
                  <a:t>Time</a:t>
                </a:r>
              </a:p>
            </p:txBody>
          </p:sp>
          <p:sp>
            <p:nvSpPr>
              <p:cNvPr id="17448" name="Line 40"/>
              <p:cNvSpPr>
                <a:spLocks noChangeShapeType="1"/>
              </p:cNvSpPr>
              <p:nvPr/>
            </p:nvSpPr>
            <p:spPr bwMode="auto">
              <a:xfrm>
                <a:off x="0" y="672"/>
                <a:ext cx="672" cy="1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449" name="Line 41"/>
              <p:cNvSpPr>
                <a:spLocks noChangeShapeType="1"/>
              </p:cNvSpPr>
              <p:nvPr/>
            </p:nvSpPr>
            <p:spPr bwMode="auto">
              <a:xfrm>
                <a:off x="1008" y="672"/>
                <a:ext cx="672" cy="1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450" name="Line 42"/>
              <p:cNvSpPr>
                <a:spLocks noChangeShapeType="1"/>
              </p:cNvSpPr>
              <p:nvPr/>
            </p:nvSpPr>
            <p:spPr bwMode="auto">
              <a:xfrm flipH="1">
                <a:off x="671" y="336"/>
                <a:ext cx="1" cy="288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451" name="Line 43"/>
              <p:cNvSpPr>
                <a:spLocks noChangeShapeType="1"/>
              </p:cNvSpPr>
              <p:nvPr/>
            </p:nvSpPr>
            <p:spPr bwMode="auto">
              <a:xfrm flipH="1">
                <a:off x="1679" y="336"/>
                <a:ext cx="1" cy="288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452" name="Line 44"/>
              <p:cNvSpPr>
                <a:spLocks noChangeShapeType="1"/>
              </p:cNvSpPr>
              <p:nvPr/>
            </p:nvSpPr>
            <p:spPr bwMode="auto">
              <a:xfrm>
                <a:off x="672" y="336"/>
                <a:ext cx="1008" cy="1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453" name="Rectangle 45"/>
              <p:cNvSpPr>
                <a:spLocks/>
              </p:cNvSpPr>
              <p:nvPr/>
            </p:nvSpPr>
            <p:spPr bwMode="auto">
              <a:xfrm>
                <a:off x="1314" y="384"/>
                <a:ext cx="193" cy="234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>
                <a:spAutoFit/>
              </a:bodyPr>
              <a:lstStyle/>
              <a:p>
                <a:pPr marL="27905" algn="ctr"/>
                <a:r>
                  <a:rPr lang="en-US" sz="1700" dirty="0">
                    <a:ea typeface="Gill Sans" charset="0"/>
                    <a:cs typeface="Gill Sans" charset="0"/>
                  </a:rPr>
                  <a:t>B</a:t>
                </a:r>
              </a:p>
            </p:txBody>
          </p:sp>
          <p:sp>
            <p:nvSpPr>
              <p:cNvPr id="17454" name="Rectangle 46"/>
              <p:cNvSpPr>
                <a:spLocks/>
              </p:cNvSpPr>
              <p:nvPr/>
            </p:nvSpPr>
            <p:spPr bwMode="auto">
              <a:xfrm>
                <a:off x="244" y="384"/>
                <a:ext cx="193" cy="234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>
                <a:spAutoFit/>
              </a:bodyPr>
              <a:lstStyle/>
              <a:p>
                <a:pPr marL="27905" algn="ctr"/>
                <a:r>
                  <a:rPr lang="en-US" sz="1700" dirty="0">
                    <a:ea typeface="Gill Sans" charset="0"/>
                    <a:cs typeface="Gill Sans" charset="0"/>
                  </a:rPr>
                  <a:t>A</a:t>
                </a:r>
              </a:p>
            </p:txBody>
          </p:sp>
          <p:sp>
            <p:nvSpPr>
              <p:cNvPr id="17455" name="Rectangle 47"/>
              <p:cNvSpPr>
                <a:spLocks/>
              </p:cNvSpPr>
              <p:nvPr/>
            </p:nvSpPr>
            <p:spPr bwMode="auto">
              <a:xfrm>
                <a:off x="570" y="0"/>
                <a:ext cx="1312" cy="234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>
                <a:spAutoFit/>
              </a:bodyPr>
              <a:lstStyle/>
              <a:p>
                <a:pPr marL="27905" algn="ctr"/>
                <a:r>
                  <a:rPr lang="en-US" sz="1700" dirty="0">
                    <a:ea typeface="Gill Sans" charset="0"/>
                    <a:cs typeface="Gill Sans" charset="0"/>
                  </a:rPr>
                  <a:t>Up-to-up Time</a:t>
                </a:r>
              </a:p>
            </p:txBody>
          </p:sp>
        </p:grpSp>
        <p:grpSp>
          <p:nvGrpSpPr>
            <p:cNvPr id="7" name="Group 48"/>
            <p:cNvGrpSpPr>
              <a:grpSpLocks/>
            </p:cNvGrpSpPr>
            <p:nvPr/>
          </p:nvGrpSpPr>
          <p:grpSpPr bwMode="auto">
            <a:xfrm>
              <a:off x="3928745" y="2053233"/>
              <a:ext cx="1639496" cy="1424345"/>
              <a:chOff x="0" y="0"/>
              <a:chExt cx="1416" cy="1050"/>
            </a:xfrm>
          </p:grpSpPr>
          <p:sp>
            <p:nvSpPr>
              <p:cNvPr id="17457" name="Line 49"/>
              <p:cNvSpPr>
                <a:spLocks noChangeShapeType="1"/>
              </p:cNvSpPr>
              <p:nvPr/>
            </p:nvSpPr>
            <p:spPr bwMode="auto">
              <a:xfrm>
                <a:off x="0" y="769"/>
                <a:ext cx="1139" cy="1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458" name="Rectangle 50"/>
              <p:cNvSpPr>
                <a:spLocks/>
              </p:cNvSpPr>
              <p:nvPr/>
            </p:nvSpPr>
            <p:spPr bwMode="auto">
              <a:xfrm>
                <a:off x="917" y="816"/>
                <a:ext cx="499" cy="234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>
                <a:spAutoFit/>
              </a:bodyPr>
              <a:lstStyle/>
              <a:p>
                <a:pPr marL="27905" algn="ctr"/>
                <a:r>
                  <a:rPr lang="en-US" sz="1700" dirty="0">
                    <a:ea typeface="Gill Sans" charset="0"/>
                    <a:cs typeface="Gill Sans" charset="0"/>
                  </a:rPr>
                  <a:t>Time</a:t>
                </a:r>
              </a:p>
            </p:txBody>
          </p:sp>
          <p:sp>
            <p:nvSpPr>
              <p:cNvPr id="17459" name="Line 51"/>
              <p:cNvSpPr>
                <a:spLocks noChangeShapeType="1"/>
              </p:cNvSpPr>
              <p:nvPr/>
            </p:nvSpPr>
            <p:spPr bwMode="auto">
              <a:xfrm>
                <a:off x="179" y="672"/>
                <a:ext cx="672" cy="1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460" name="Line 52"/>
              <p:cNvSpPr>
                <a:spLocks noChangeShapeType="1"/>
              </p:cNvSpPr>
              <p:nvPr/>
            </p:nvSpPr>
            <p:spPr bwMode="auto">
              <a:xfrm flipH="1">
                <a:off x="191" y="336"/>
                <a:ext cx="1" cy="288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461" name="Line 53"/>
              <p:cNvSpPr>
                <a:spLocks noChangeShapeType="1"/>
              </p:cNvSpPr>
              <p:nvPr/>
            </p:nvSpPr>
            <p:spPr bwMode="auto">
              <a:xfrm flipH="1">
                <a:off x="815" y="336"/>
                <a:ext cx="1" cy="288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462" name="Line 54"/>
              <p:cNvSpPr>
                <a:spLocks noChangeShapeType="1"/>
              </p:cNvSpPr>
              <p:nvPr/>
            </p:nvSpPr>
            <p:spPr bwMode="auto">
              <a:xfrm>
                <a:off x="192" y="337"/>
                <a:ext cx="624" cy="1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arrow" w="med" len="med"/>
                <a:tailEnd type="arrow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463" name="Rectangle 55"/>
              <p:cNvSpPr>
                <a:spLocks/>
              </p:cNvSpPr>
              <p:nvPr/>
            </p:nvSpPr>
            <p:spPr bwMode="auto">
              <a:xfrm>
                <a:off x="476" y="384"/>
                <a:ext cx="193" cy="234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>
                <a:spAutoFit/>
              </a:bodyPr>
              <a:lstStyle/>
              <a:p>
                <a:pPr marL="27905" algn="ctr"/>
                <a:r>
                  <a:rPr lang="en-US" sz="1700" dirty="0">
                    <a:ea typeface="Gill Sans" charset="0"/>
                    <a:cs typeface="Gill Sans" charset="0"/>
                  </a:rPr>
                  <a:t>A</a:t>
                </a:r>
              </a:p>
            </p:txBody>
          </p:sp>
          <p:sp>
            <p:nvSpPr>
              <p:cNvPr id="17464" name="Rectangle 56"/>
              <p:cNvSpPr>
                <a:spLocks/>
              </p:cNvSpPr>
              <p:nvPr/>
            </p:nvSpPr>
            <p:spPr bwMode="auto">
              <a:xfrm>
                <a:off x="68" y="0"/>
                <a:ext cx="1027" cy="234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0" tIns="0" rIns="40639" bIns="0">
                <a:spAutoFit/>
              </a:bodyPr>
              <a:lstStyle/>
              <a:p>
                <a:pPr marL="27905" algn="ctr"/>
                <a:r>
                  <a:rPr lang="en-US" sz="1700" dirty="0">
                    <a:ea typeface="Gill Sans" charset="0"/>
                    <a:cs typeface="Gill Sans" charset="0"/>
                  </a:rPr>
                  <a:t>Dwell Time</a:t>
                </a:r>
              </a:p>
            </p:txBody>
          </p:sp>
        </p:grpSp>
      </p:grp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854C-079E-4CDF-97BA-2804B6AC9687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/>
            <a:r>
              <a:rPr lang="en-US" dirty="0"/>
              <a:t>Keystroke </a:t>
            </a:r>
            <a:r>
              <a:rPr lang="en-US" dirty="0" smtClean="0"/>
              <a:t>Dynamics III</a:t>
            </a:r>
            <a:endParaRPr lang="en-US" dirty="0"/>
          </a:p>
        </p:txBody>
      </p:sp>
      <p:sp>
        <p:nvSpPr>
          <p:cNvPr id="18434" name="Rectangle 2"/>
          <p:cNvSpPr>
            <a:spLocks noChangeArrowheads="1"/>
          </p:cNvSpPr>
          <p:nvPr>
            <p:ph type="body" idx="1"/>
          </p:nvPr>
        </p:nvSpPr>
        <p:spPr>
          <a:xfrm>
            <a:off x="685801" y="1371600"/>
            <a:ext cx="8000999" cy="4484564"/>
          </a:xfrm>
          <a:ln/>
        </p:spPr>
        <p:txBody>
          <a:bodyPr/>
          <a:lstStyle/>
          <a:p>
            <a:pPr marL="625056">
              <a:buNone/>
            </a:pPr>
            <a:r>
              <a:rPr lang="en-US" sz="2800" dirty="0">
                <a:latin typeface="Perpetua" pitchFamily="18" charset="0"/>
              </a:rPr>
              <a:t>Approaches:</a:t>
            </a:r>
          </a:p>
          <a:p>
            <a:pPr marL="625056"/>
            <a:r>
              <a:rPr lang="en-US" sz="2800" b="1" dirty="0">
                <a:latin typeface="Perpetua" pitchFamily="18" charset="0"/>
              </a:rPr>
              <a:t>Extra security measure</a:t>
            </a:r>
            <a:r>
              <a:rPr lang="en-US" sz="2800" dirty="0">
                <a:latin typeface="Perpetua" pitchFamily="18" charset="0"/>
              </a:rPr>
              <a:t> at login </a:t>
            </a:r>
            <a:r>
              <a:rPr lang="en-US" sz="2800" dirty="0" smtClean="0">
                <a:latin typeface="Perpetua" pitchFamily="18" charset="0"/>
              </a:rPr>
              <a:t>time</a:t>
            </a:r>
            <a:endParaRPr lang="en-US" sz="2800" b="1" dirty="0" smtClean="0">
              <a:latin typeface="Perpetua" pitchFamily="18" charset="0"/>
            </a:endParaRPr>
          </a:p>
          <a:p>
            <a:pPr marL="625056"/>
            <a:r>
              <a:rPr lang="en-US" sz="2800" b="1" dirty="0" smtClean="0">
                <a:latin typeface="Perpetua" pitchFamily="18" charset="0"/>
              </a:rPr>
              <a:t>Continuous </a:t>
            </a:r>
            <a:r>
              <a:rPr lang="en-US" sz="2800" b="1" dirty="0">
                <a:latin typeface="Perpetua" pitchFamily="18" charset="0"/>
              </a:rPr>
              <a:t>Verification: </a:t>
            </a:r>
            <a:r>
              <a:rPr lang="en-US" sz="2800" dirty="0">
                <a:latin typeface="Perpetua" pitchFamily="18" charset="0"/>
              </a:rPr>
              <a:t>If username and password entered correctly, system can allow user in and keep monitoring </a:t>
            </a:r>
            <a:r>
              <a:rPr lang="en-US" sz="2800" dirty="0" err="1">
                <a:latin typeface="Perpetua" pitchFamily="18" charset="0"/>
              </a:rPr>
              <a:t>behaviour</a:t>
            </a:r>
            <a:r>
              <a:rPr lang="en-US" sz="2800" dirty="0">
                <a:latin typeface="Perpetua" pitchFamily="18" charset="0"/>
              </a:rPr>
              <a:t> </a:t>
            </a:r>
            <a:r>
              <a:rPr lang="en-US" sz="2800" dirty="0">
                <a:latin typeface="Perpetua" pitchFamily="18" charset="0"/>
                <a:ea typeface="Wingdings" charset="2"/>
                <a:cs typeface="Wingdings" charset="2"/>
                <a:sym typeface="Wingdings" charset="2"/>
              </a:rPr>
              <a:t></a:t>
            </a:r>
            <a:r>
              <a:rPr lang="en-US" sz="2800" dirty="0">
                <a:latin typeface="Perpetua" pitchFamily="18" charset="0"/>
              </a:rPr>
              <a:t> probability of impostor is calculated.</a:t>
            </a:r>
          </a:p>
        </p:txBody>
      </p:sp>
      <p:sp>
        <p:nvSpPr>
          <p:cNvPr id="18435" name="Rectangle 3"/>
          <p:cNvSpPr>
            <a:spLocks/>
          </p:cNvSpPr>
          <p:nvPr/>
        </p:nvSpPr>
        <p:spPr bwMode="auto">
          <a:xfrm>
            <a:off x="5257800" y="4495800"/>
            <a:ext cx="3581400" cy="70723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700" u="sng" dirty="0">
                <a:solidFill>
                  <a:srgbClr val="009999"/>
                </a:solidFill>
                <a:ea typeface="Gill Sans" charset="0"/>
                <a:cs typeface="Gill Sans" charset="0"/>
                <a:hlinkClick r:id="rId3"/>
              </a:rPr>
              <a:t>Innovation Contest | </a:t>
            </a:r>
            <a:r>
              <a:rPr lang="en-US" sz="1700" u="sng" dirty="0" err="1">
                <a:solidFill>
                  <a:srgbClr val="009999"/>
                </a:solidFill>
                <a:ea typeface="Gill Sans" charset="0"/>
                <a:cs typeface="Gill Sans" charset="0"/>
                <a:hlinkClick r:id="rId3"/>
              </a:rPr>
              <a:t>Safelock</a:t>
            </a:r>
            <a:endParaRPr lang="en-US" sz="1700" u="sng" dirty="0">
              <a:solidFill>
                <a:srgbClr val="009999"/>
              </a:solidFill>
              <a:ea typeface="Gill Sans" charset="0"/>
              <a:cs typeface="Gill Sans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854C-079E-4CDF-97BA-2804B6AC9687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>
            <p:ph type="title"/>
          </p:nvPr>
        </p:nvSpPr>
        <p:spPr>
          <a:xfrm>
            <a:off x="762000" y="228600"/>
            <a:ext cx="7358063" cy="1816076"/>
          </a:xfrm>
          <a:ln/>
        </p:spPr>
        <p:txBody>
          <a:bodyPr/>
          <a:lstStyle/>
          <a:p>
            <a:pPr algn="ctr"/>
            <a:r>
              <a:rPr lang="en-US" dirty="0"/>
              <a:t>Mouse </a:t>
            </a:r>
            <a:r>
              <a:rPr lang="en-US" dirty="0" smtClean="0"/>
              <a:t>Dynamics I</a:t>
            </a:r>
            <a:endParaRPr lang="en-US" dirty="0"/>
          </a:p>
        </p:txBody>
      </p:sp>
      <p:sp>
        <p:nvSpPr>
          <p:cNvPr id="19458" name="Rectangle 2"/>
          <p:cNvSpPr>
            <a:spLocks noChangeArrowheads="1"/>
          </p:cNvSpPr>
          <p:nvPr>
            <p:ph type="body" idx="1"/>
          </p:nvPr>
        </p:nvSpPr>
        <p:spPr>
          <a:xfrm>
            <a:off x="304801" y="1183630"/>
            <a:ext cx="8305799" cy="5140970"/>
          </a:xfrm>
          <a:ln/>
        </p:spPr>
        <p:txBody>
          <a:bodyPr/>
          <a:lstStyle/>
          <a:p>
            <a:pPr marL="625056">
              <a:lnSpc>
                <a:spcPct val="70000"/>
              </a:lnSpc>
            </a:pPr>
            <a:r>
              <a:rPr lang="en-US" sz="2800" dirty="0">
                <a:latin typeface="Perpetua" pitchFamily="18" charset="0"/>
              </a:rPr>
              <a:t>The characteristics of a user’s interaction with a specific </a:t>
            </a:r>
            <a:r>
              <a:rPr lang="en-US" sz="2800" dirty="0" smtClean="0">
                <a:latin typeface="Perpetua" pitchFamily="18" charset="0"/>
              </a:rPr>
              <a:t>GUI</a:t>
            </a:r>
          </a:p>
          <a:p>
            <a:pPr marL="625056">
              <a:lnSpc>
                <a:spcPct val="70000"/>
              </a:lnSpc>
              <a:buNone/>
            </a:pPr>
            <a:endParaRPr lang="en-US" sz="2800" dirty="0">
              <a:latin typeface="Perpetua" pitchFamily="18" charset="0"/>
            </a:endParaRPr>
          </a:p>
          <a:p>
            <a:pPr marL="625056">
              <a:lnSpc>
                <a:spcPct val="70000"/>
              </a:lnSpc>
            </a:pPr>
            <a:r>
              <a:rPr lang="en-US" sz="2800" dirty="0">
                <a:latin typeface="Perpetua" pitchFamily="18" charset="0"/>
              </a:rPr>
              <a:t>Measurements:</a:t>
            </a:r>
          </a:p>
          <a:p>
            <a:pPr marL="937584" lvl="1">
              <a:lnSpc>
                <a:spcPct val="70000"/>
              </a:lnSpc>
            </a:pPr>
            <a:r>
              <a:rPr lang="en-US" sz="2400" dirty="0">
                <a:latin typeface="Perpetua" pitchFamily="18" charset="0"/>
              </a:rPr>
              <a:t>Distance travelled</a:t>
            </a:r>
          </a:p>
          <a:p>
            <a:pPr marL="937584" lvl="1">
              <a:lnSpc>
                <a:spcPct val="70000"/>
              </a:lnSpc>
            </a:pPr>
            <a:r>
              <a:rPr lang="en-US" sz="2400" dirty="0">
                <a:latin typeface="Perpetua" pitchFamily="18" charset="0"/>
              </a:rPr>
              <a:t>Duration</a:t>
            </a:r>
          </a:p>
          <a:p>
            <a:pPr marL="937584" lvl="1">
              <a:lnSpc>
                <a:spcPct val="70000"/>
              </a:lnSpc>
            </a:pPr>
            <a:r>
              <a:rPr lang="en-US" sz="2400" dirty="0" smtClean="0">
                <a:latin typeface="Perpetua" pitchFamily="18" charset="0"/>
              </a:rPr>
              <a:t>Direction</a:t>
            </a:r>
          </a:p>
          <a:p>
            <a:pPr marL="937584" lvl="1">
              <a:lnSpc>
                <a:spcPct val="70000"/>
              </a:lnSpc>
              <a:buNone/>
            </a:pPr>
            <a:endParaRPr lang="en-US" sz="2800" dirty="0">
              <a:latin typeface="Perpetua" pitchFamily="18" charset="0"/>
            </a:endParaRPr>
          </a:p>
          <a:p>
            <a:pPr marL="625056">
              <a:lnSpc>
                <a:spcPct val="70000"/>
              </a:lnSpc>
            </a:pPr>
            <a:r>
              <a:rPr lang="en-US" sz="2800" dirty="0">
                <a:latin typeface="Perpetua" pitchFamily="18" charset="0"/>
              </a:rPr>
              <a:t>Dynamics monitored:</a:t>
            </a:r>
          </a:p>
          <a:p>
            <a:pPr marL="937584" lvl="1">
              <a:lnSpc>
                <a:spcPct val="70000"/>
              </a:lnSpc>
            </a:pPr>
            <a:r>
              <a:rPr lang="en-US" sz="2400" dirty="0">
                <a:latin typeface="Perpetua" pitchFamily="18" charset="0"/>
              </a:rPr>
              <a:t>Mouse movement</a:t>
            </a:r>
          </a:p>
          <a:p>
            <a:pPr marL="937584" lvl="1">
              <a:lnSpc>
                <a:spcPct val="70000"/>
              </a:lnSpc>
            </a:pPr>
            <a:r>
              <a:rPr lang="en-US" sz="2400" dirty="0">
                <a:latin typeface="Perpetua" pitchFamily="18" charset="0"/>
              </a:rPr>
              <a:t>Drag and drop</a:t>
            </a:r>
          </a:p>
          <a:p>
            <a:pPr marL="937584" lvl="1">
              <a:lnSpc>
                <a:spcPct val="70000"/>
              </a:lnSpc>
            </a:pPr>
            <a:r>
              <a:rPr lang="en-US" sz="2400" dirty="0">
                <a:latin typeface="Perpetua" pitchFamily="18" charset="0"/>
              </a:rPr>
              <a:t>Point and click</a:t>
            </a:r>
          </a:p>
          <a:p>
            <a:pPr marL="937584" lvl="1">
              <a:lnSpc>
                <a:spcPct val="70000"/>
              </a:lnSpc>
            </a:pPr>
            <a:r>
              <a:rPr lang="en-US" sz="2400" dirty="0">
                <a:latin typeface="Perpetua" pitchFamily="18" charset="0"/>
              </a:rPr>
              <a:t>Silence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854C-079E-4CDF-97BA-2804B6AC9687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>
            <p:ph type="title"/>
          </p:nvPr>
        </p:nvSpPr>
        <p:spPr>
          <a:xfrm>
            <a:off x="892969" y="341784"/>
            <a:ext cx="7358063" cy="1715616"/>
          </a:xfrm>
          <a:ln/>
        </p:spPr>
        <p:txBody>
          <a:bodyPr/>
          <a:lstStyle/>
          <a:p>
            <a:pPr algn="ctr"/>
            <a:r>
              <a:rPr lang="en-US" dirty="0"/>
              <a:t>Mouse </a:t>
            </a:r>
            <a:r>
              <a:rPr lang="en-US" dirty="0" smtClean="0"/>
              <a:t>Dynamics II</a:t>
            </a:r>
            <a:endParaRPr lang="en-US" dirty="0"/>
          </a:p>
        </p:txBody>
      </p:sp>
      <p:sp>
        <p:nvSpPr>
          <p:cNvPr id="20482" name="Rectangle 2"/>
          <p:cNvSpPr>
            <a:spLocks/>
          </p:cNvSpPr>
          <p:nvPr/>
        </p:nvSpPr>
        <p:spPr bwMode="auto">
          <a:xfrm>
            <a:off x="1410295" y="6096000"/>
            <a:ext cx="6285905" cy="70872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400" dirty="0">
                <a:latin typeface="Perpetua" pitchFamily="18" charset="0"/>
                <a:ea typeface="Gill Sans" charset="0"/>
                <a:cs typeface="Gill Sans" charset="0"/>
              </a:rPr>
              <a:t>A. A. E. Ahmed and I. </a:t>
            </a:r>
            <a:r>
              <a:rPr lang="en-US" sz="1400" dirty="0" err="1">
                <a:latin typeface="Perpetua" pitchFamily="18" charset="0"/>
                <a:ea typeface="Gill Sans" charset="0"/>
                <a:cs typeface="Gill Sans" charset="0"/>
              </a:rPr>
              <a:t>Traore</a:t>
            </a:r>
            <a:r>
              <a:rPr lang="en-US" sz="1400" dirty="0">
                <a:latin typeface="Perpetua" pitchFamily="18" charset="0"/>
                <a:ea typeface="Gill Sans" charset="0"/>
                <a:cs typeface="Gill Sans" charset="0"/>
              </a:rPr>
              <a:t>, “A New Biometric Technology Based on Mouse Dynamics,” IEEE Transactions on </a:t>
            </a:r>
            <a:r>
              <a:rPr lang="en-US" sz="1400" i="1" dirty="0">
                <a:latin typeface="Perpetua" pitchFamily="18" charset="0"/>
                <a:ea typeface="Gill Sans" charset="0"/>
                <a:cs typeface="Gill Sans" charset="0"/>
              </a:rPr>
              <a:t>Dependable and Secure Computing</a:t>
            </a:r>
            <a:r>
              <a:rPr lang="en-US" sz="1400" dirty="0">
                <a:latin typeface="Perpetua" pitchFamily="18" charset="0"/>
                <a:ea typeface="Gill Sans" charset="0"/>
                <a:cs typeface="Gill Sans" charset="0"/>
              </a:rPr>
              <a:t>, vol. 4, issue 3, pp 167, July-Sept. 2007.</a:t>
            </a:r>
          </a:p>
        </p:txBody>
      </p:sp>
      <p:pic>
        <p:nvPicPr>
          <p:cNvPr id="20483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8047" y="1371600"/>
            <a:ext cx="2672953" cy="4370189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981200"/>
            <a:ext cx="3496866" cy="3276600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854C-079E-4CDF-97BA-2804B6AC9687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/>
            <a:r>
              <a:rPr lang="en-US" sz="4600" dirty="0" smtClean="0"/>
              <a:t>Analysis of Cardiac Sounds</a:t>
            </a:r>
            <a:endParaRPr lang="en-US" sz="4600" dirty="0"/>
          </a:p>
        </p:txBody>
      </p:sp>
      <p:sp>
        <p:nvSpPr>
          <p:cNvPr id="21506" name="Rectangle 2"/>
          <p:cNvSpPr>
            <a:spLocks noChangeArrowheads="1"/>
          </p:cNvSpPr>
          <p:nvPr>
            <p:ph type="body" idx="1"/>
          </p:nvPr>
        </p:nvSpPr>
        <p:spPr>
          <a:xfrm>
            <a:off x="152400" y="1097161"/>
            <a:ext cx="5562600" cy="5227439"/>
          </a:xfrm>
          <a:ln/>
        </p:spPr>
        <p:txBody>
          <a:bodyPr/>
          <a:lstStyle/>
          <a:p>
            <a:pPr marL="625056" algn="just"/>
            <a:r>
              <a:rPr lang="en-US" sz="3200" dirty="0">
                <a:latin typeface="Perpetua" pitchFamily="18" charset="0"/>
              </a:rPr>
              <a:t>Biometric identification based on cardiac </a:t>
            </a:r>
            <a:r>
              <a:rPr lang="en-US" sz="3200" dirty="0" smtClean="0">
                <a:latin typeface="Perpetua" pitchFamily="18" charset="0"/>
              </a:rPr>
              <a:t>sounds:</a:t>
            </a:r>
          </a:p>
          <a:p>
            <a:pPr marL="625056" algn="just">
              <a:buNone/>
            </a:pPr>
            <a:endParaRPr lang="en-US" sz="3200" dirty="0">
              <a:latin typeface="Perpetua" pitchFamily="18" charset="0"/>
            </a:endParaRPr>
          </a:p>
          <a:p>
            <a:pPr marL="901866" lvl="1" algn="just"/>
            <a:r>
              <a:rPr lang="en-US" sz="2800" dirty="0" err="1">
                <a:latin typeface="Perpetua" pitchFamily="18" charset="0"/>
              </a:rPr>
              <a:t>PhonoCardioGram</a:t>
            </a:r>
            <a:r>
              <a:rPr lang="en-US" sz="2800" dirty="0">
                <a:latin typeface="Perpetua" pitchFamily="18" charset="0"/>
              </a:rPr>
              <a:t> (PCG) signals: Measures sounds from the </a:t>
            </a:r>
            <a:r>
              <a:rPr lang="en-US" sz="2800" dirty="0" smtClean="0">
                <a:latin typeface="Perpetua" pitchFamily="18" charset="0"/>
              </a:rPr>
              <a:t>heart</a:t>
            </a:r>
          </a:p>
          <a:p>
            <a:pPr marL="901866" lvl="1" algn="just">
              <a:buNone/>
            </a:pPr>
            <a:endParaRPr lang="en-US" sz="3200" dirty="0">
              <a:latin typeface="Perpetua" pitchFamily="18" charset="0"/>
            </a:endParaRPr>
          </a:p>
          <a:p>
            <a:pPr marL="901866" lvl="1" algn="just"/>
            <a:r>
              <a:rPr lang="en-US" sz="2800" dirty="0">
                <a:latin typeface="Perpetua" pitchFamily="18" charset="0"/>
              </a:rPr>
              <a:t>Analysis of heartbeats’ frequency, power and </a:t>
            </a:r>
            <a:r>
              <a:rPr lang="en-US" sz="2800" dirty="0" smtClean="0">
                <a:latin typeface="Perpetua" pitchFamily="18" charset="0"/>
              </a:rPr>
              <a:t>murmurs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854C-079E-4CDF-97BA-2804B6AC9687}" type="slidenum">
              <a:rPr lang="en-US" altLang="en-US" smtClean="0"/>
              <a:pPr/>
              <a:t>29</a:t>
            </a:fld>
            <a:endParaRPr lang="en-US" altLang="en-US"/>
          </a:p>
        </p:txBody>
      </p:sp>
      <p:pic>
        <p:nvPicPr>
          <p:cNvPr id="5" name="Picture 4" descr="phonocardiogr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577" y="2362200"/>
            <a:ext cx="2790423" cy="23622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Perpetua" pitchFamily="18" charset="0"/>
              </a:rPr>
              <a:t>Biometry (Greek words) = ‘bios’ (life) and ‘</a:t>
            </a:r>
            <a:r>
              <a:rPr lang="en-US" dirty="0" err="1" smtClean="0">
                <a:latin typeface="Perpetua" pitchFamily="18" charset="0"/>
              </a:rPr>
              <a:t>metron</a:t>
            </a:r>
            <a:r>
              <a:rPr lang="en-US" dirty="0" smtClean="0">
                <a:latin typeface="Perpetua" pitchFamily="18" charset="0"/>
              </a:rPr>
              <a:t>’ (measure)</a:t>
            </a:r>
          </a:p>
          <a:p>
            <a:r>
              <a:rPr lang="en-US" dirty="0" smtClean="0">
                <a:latin typeface="Perpetua" pitchFamily="18" charset="0"/>
              </a:rPr>
              <a:t>In a broader sense, </a:t>
            </a:r>
            <a:r>
              <a:rPr lang="en-US" b="1" dirty="0" smtClean="0">
                <a:latin typeface="Perpetua" pitchFamily="18" charset="0"/>
              </a:rPr>
              <a:t>biometry = measurement of body characteristics</a:t>
            </a:r>
          </a:p>
          <a:p>
            <a:r>
              <a:rPr lang="en-US" dirty="0" smtClean="0">
                <a:latin typeface="Perpetua" pitchFamily="18" charset="0"/>
              </a:rPr>
              <a:t>In second half of the 20th century biometrics has given a </a:t>
            </a:r>
            <a:r>
              <a:rPr lang="en-US" b="1" dirty="0" smtClean="0">
                <a:latin typeface="Perpetua" pitchFamily="18" charset="0"/>
              </a:rPr>
              <a:t>second meaning</a:t>
            </a:r>
            <a:r>
              <a:rPr lang="en-US" dirty="0" smtClean="0">
                <a:latin typeface="Perpetua" pitchFamily="18" charset="0"/>
              </a:rPr>
              <a:t>:</a:t>
            </a:r>
          </a:p>
          <a:p>
            <a:pPr>
              <a:buNone/>
            </a:pPr>
            <a:r>
              <a:rPr lang="en-US" dirty="0" smtClean="0">
                <a:latin typeface="Perpetua" pitchFamily="18" charset="0"/>
              </a:rPr>
              <a:t>“	</a:t>
            </a:r>
            <a:r>
              <a:rPr lang="en-US" b="1" i="1" dirty="0" smtClean="0">
                <a:latin typeface="Perpetua" pitchFamily="18" charset="0"/>
              </a:rPr>
              <a:t>automated methods and techniques </a:t>
            </a:r>
            <a:r>
              <a:rPr lang="en-US" i="1" dirty="0" smtClean="0">
                <a:latin typeface="Perpetua" pitchFamily="18" charset="0"/>
              </a:rPr>
              <a:t>that analyze human characteristics in order to verify a person, or identify this person from another, based on a </a:t>
            </a:r>
            <a:r>
              <a:rPr lang="en-US" b="1" i="1" dirty="0" smtClean="0">
                <a:latin typeface="Perpetua" pitchFamily="18" charset="0"/>
              </a:rPr>
              <a:t>physiological or behavioral characteristic</a:t>
            </a:r>
            <a:r>
              <a:rPr lang="en-US" i="1" dirty="0" smtClean="0">
                <a:latin typeface="Perpetua" pitchFamily="18" charset="0"/>
              </a:rPr>
              <a:t>.”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854C-079E-4CDF-97BA-2804B6AC9687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EEG/ECG</a:t>
            </a:r>
            <a:br>
              <a:rPr lang="en-US" sz="44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334000" cy="4530725"/>
          </a:xfrm>
        </p:spPr>
        <p:txBody>
          <a:bodyPr/>
          <a:lstStyle/>
          <a:p>
            <a:pPr marL="342900" lvl="1" indent="-342900" algn="just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3200" b="1" dirty="0" smtClean="0">
                <a:latin typeface="Perpetua" pitchFamily="18" charset="0"/>
              </a:rPr>
              <a:t>Electroencephalography</a:t>
            </a:r>
            <a:r>
              <a:rPr lang="en-US" sz="3200" b="1" dirty="0" smtClean="0">
                <a:latin typeface="Perpetua" pitchFamily="18" charset="0"/>
              </a:rPr>
              <a:t>: </a:t>
            </a:r>
            <a:r>
              <a:rPr lang="en-US" sz="3200" dirty="0" smtClean="0">
                <a:latin typeface="Perpetua" pitchFamily="18" charset="0"/>
              </a:rPr>
              <a:t>measurement and recording of electrical activity in different parts of the </a:t>
            </a:r>
            <a:r>
              <a:rPr lang="en-US" sz="3200" dirty="0" smtClean="0">
                <a:latin typeface="Perpetua" pitchFamily="18" charset="0"/>
              </a:rPr>
              <a:t>brain</a:t>
            </a:r>
          </a:p>
          <a:p>
            <a:pPr marL="342900" lvl="1" indent="-342900" algn="just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3200" dirty="0" smtClean="0">
              <a:latin typeface="Perpetua" pitchFamily="18" charset="0"/>
            </a:endParaRPr>
          </a:p>
          <a:p>
            <a:pPr marL="342900" lvl="1" indent="-342900" algn="just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3200" b="1" dirty="0" smtClean="0">
                <a:latin typeface="Perpetua" pitchFamily="18" charset="0"/>
              </a:rPr>
              <a:t>Electrocardiography: </a:t>
            </a:r>
            <a:r>
              <a:rPr lang="en-US" sz="3200" dirty="0" smtClean="0">
                <a:latin typeface="Perpetua" pitchFamily="18" charset="0"/>
              </a:rPr>
              <a:t>measurement and recording of electrical activity in different parts of the heart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854C-079E-4CDF-97BA-2804B6AC9687}" type="slidenum">
              <a:rPr lang="en-US" altLang="en-US" smtClean="0"/>
              <a:pPr/>
              <a:t>30</a:t>
            </a:fld>
            <a:endParaRPr lang="en-US" altLang="en-US"/>
          </a:p>
        </p:txBody>
      </p:sp>
      <p:pic>
        <p:nvPicPr>
          <p:cNvPr id="5" name="Picture 4" descr="Capture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952" y="2143125"/>
            <a:ext cx="3293648" cy="296227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Gait </a:t>
            </a:r>
            <a:r>
              <a:rPr lang="en-US" sz="4400" dirty="0" smtClean="0"/>
              <a:t>Recognition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1866" lvl="1"/>
            <a:endParaRPr lang="en-US" sz="1700" u="sng" dirty="0" smtClean="0">
              <a:solidFill>
                <a:srgbClr val="0099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854C-079E-4CDF-97BA-2804B6AC9687}" type="slidenum">
              <a:rPr lang="en-US" altLang="en-US" smtClean="0"/>
              <a:pPr/>
              <a:t>31</a:t>
            </a:fld>
            <a:endParaRPr lang="en-US" altLang="en-US"/>
          </a:p>
        </p:txBody>
      </p:sp>
      <p:pic>
        <p:nvPicPr>
          <p:cNvPr id="5" name="Picture 4" descr="Untitled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563" y="1371600"/>
            <a:ext cx="7755037" cy="426720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130181" y="5715000"/>
            <a:ext cx="4404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009999"/>
                </a:solidFill>
                <a:hlinkClick r:id="rId4"/>
              </a:rPr>
              <a:t>Biometrics “It’s The Way You Walk” [2:13]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ometrics-artic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389597"/>
            <a:ext cx="2590800" cy="317300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D22D-DC57-4158-BC08-E3213A8934D8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>
                <a:latin typeface="Century Gothic" pitchFamily="34" charset="0"/>
              </a:rPr>
              <a:t>Outline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7924800" cy="5105400"/>
          </a:xfrm>
        </p:spPr>
        <p:txBody>
          <a:bodyPr/>
          <a:lstStyle/>
          <a:p>
            <a:r>
              <a:rPr lang="en-US" sz="2600" b="1" dirty="0">
                <a:latin typeface="Century Gothic" pitchFamily="34" charset="0"/>
              </a:rPr>
              <a:t>Introduction</a:t>
            </a:r>
          </a:p>
          <a:p>
            <a:r>
              <a:rPr lang="en-US" sz="2600" b="1" dirty="0" smtClean="0">
                <a:latin typeface="Century Gothic" pitchFamily="34" charset="0"/>
              </a:rPr>
              <a:t>Biometrics Defined</a:t>
            </a:r>
            <a:endParaRPr lang="en-US" sz="2600" b="1" dirty="0">
              <a:latin typeface="Century Gothic" pitchFamily="34" charset="0"/>
            </a:endParaRPr>
          </a:p>
          <a:p>
            <a:r>
              <a:rPr lang="en-US" sz="2600" b="1" dirty="0" smtClean="0">
                <a:latin typeface="Century Gothic" pitchFamily="34" charset="0"/>
              </a:rPr>
              <a:t>Biometric System Implementation</a:t>
            </a:r>
          </a:p>
          <a:p>
            <a:r>
              <a:rPr lang="en-US" sz="2600" b="1" dirty="0" smtClean="0">
                <a:latin typeface="Century Gothic" pitchFamily="34" charset="0"/>
              </a:rPr>
              <a:t>Primary Driving Forces</a:t>
            </a:r>
            <a:endParaRPr lang="en-US" sz="2600" b="1" dirty="0">
              <a:latin typeface="Century Gothic" pitchFamily="34" charset="0"/>
            </a:endParaRPr>
          </a:p>
          <a:p>
            <a:r>
              <a:rPr lang="en-US" sz="2600" b="1" dirty="0" smtClean="0">
                <a:latin typeface="Century Gothic" pitchFamily="34" charset="0"/>
              </a:rPr>
              <a:t>Types of Biometrics</a:t>
            </a:r>
          </a:p>
          <a:p>
            <a:r>
              <a:rPr lang="en-US" sz="2600" b="1" dirty="0" smtClean="0">
                <a:solidFill>
                  <a:srgbClr val="FF0000"/>
                </a:solidFill>
                <a:latin typeface="Century Gothic" pitchFamily="34" charset="0"/>
              </a:rPr>
              <a:t>Challenges &amp; Threats</a:t>
            </a:r>
          </a:p>
          <a:p>
            <a:pPr lvl="1">
              <a:buFont typeface="Wingdings" pitchFamily="2" charset="2"/>
              <a:buChar char="v"/>
            </a:pPr>
            <a:r>
              <a:rPr lang="en-US" sz="2200" b="1" dirty="0" smtClean="0">
                <a:latin typeface="Century Gothic" pitchFamily="34" charset="0"/>
              </a:rPr>
              <a:t>Biometric Sensors</a:t>
            </a:r>
          </a:p>
          <a:p>
            <a:pPr lvl="1">
              <a:buFont typeface="Wingdings" pitchFamily="2" charset="2"/>
              <a:buChar char="v"/>
            </a:pPr>
            <a:r>
              <a:rPr lang="en-US" sz="2200" b="1" dirty="0" smtClean="0">
                <a:latin typeface="Century Gothic" pitchFamily="34" charset="0"/>
              </a:rPr>
              <a:t>Privacy</a:t>
            </a:r>
            <a:endParaRPr lang="en-US" sz="2600" b="1" dirty="0">
              <a:solidFill>
                <a:srgbClr val="FF0000"/>
              </a:solidFill>
              <a:latin typeface="Century Gothic" pitchFamily="34" charset="0"/>
            </a:endParaRPr>
          </a:p>
          <a:p>
            <a:r>
              <a:rPr lang="en-US" sz="2600" b="1" dirty="0" smtClean="0">
                <a:latin typeface="Century Gothic" pitchFamily="34" charset="0"/>
              </a:rPr>
              <a:t>Promises and Future Work</a:t>
            </a:r>
          </a:p>
          <a:p>
            <a:r>
              <a:rPr lang="en-US" sz="2600" b="1" dirty="0" smtClean="0">
                <a:latin typeface="Century Gothic" pitchFamily="34" charset="0"/>
              </a:rPr>
              <a:t>Conclusion</a:t>
            </a:r>
            <a:endParaRPr lang="en-US" sz="2600" b="1" dirty="0">
              <a:latin typeface="Century Gothic" pitchFamily="34" charset="0"/>
            </a:endParaRPr>
          </a:p>
        </p:txBody>
      </p:sp>
      <p:pic>
        <p:nvPicPr>
          <p:cNvPr id="186372" name="Picture 4" descr="MCj0431512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304800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12875"/>
            <a:ext cx="8229600" cy="453072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Perpetua" pitchFamily="18" charset="0"/>
              </a:rPr>
              <a:t>Improve collection devices (</a:t>
            </a:r>
            <a:r>
              <a:rPr lang="en-US" b="1" dirty="0" smtClean="0">
                <a:latin typeface="Perpetua" pitchFamily="18" charset="0"/>
              </a:rPr>
              <a:t>Biometric Sensors)</a:t>
            </a:r>
          </a:p>
          <a:p>
            <a:r>
              <a:rPr lang="en-US" dirty="0" smtClean="0">
                <a:latin typeface="Perpetua" pitchFamily="18" charset="0"/>
              </a:rPr>
              <a:t>Develop more efficient and effective large-scale operational capabilities (</a:t>
            </a:r>
            <a:r>
              <a:rPr lang="en-US" b="1" dirty="0" smtClean="0">
                <a:latin typeface="Perpetua" pitchFamily="18" charset="0"/>
              </a:rPr>
              <a:t>Biometric Systems)</a:t>
            </a:r>
          </a:p>
          <a:p>
            <a:r>
              <a:rPr lang="en-US" dirty="0" smtClean="0">
                <a:latin typeface="Perpetua" pitchFamily="18" charset="0"/>
              </a:rPr>
              <a:t>Establish Standards for plug-and-play performance – (</a:t>
            </a:r>
            <a:r>
              <a:rPr lang="en-US" b="1" dirty="0" smtClean="0">
                <a:latin typeface="Perpetua" pitchFamily="18" charset="0"/>
              </a:rPr>
              <a:t>Biometric Systems Interoperability)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Perpetua" pitchFamily="18" charset="0"/>
              </a:rPr>
              <a:t>Enable informed debate on why, how and when biometrics should and can be used- (</a:t>
            </a:r>
            <a:r>
              <a:rPr lang="en-US" b="1" dirty="0" smtClean="0">
                <a:latin typeface="Perpetua" pitchFamily="18" charset="0"/>
              </a:rPr>
              <a:t>Biometrics Privacy and Security).</a:t>
            </a:r>
            <a:endParaRPr lang="en-US" b="1" dirty="0">
              <a:latin typeface="Perpetu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854C-079E-4CDF-97BA-2804B6AC9687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ometrics-artic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389597"/>
            <a:ext cx="2590800" cy="317300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D22D-DC57-4158-BC08-E3213A8934D8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>
                <a:latin typeface="Century Gothic" pitchFamily="34" charset="0"/>
              </a:rPr>
              <a:t>Outline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7924800" cy="5105400"/>
          </a:xfrm>
        </p:spPr>
        <p:txBody>
          <a:bodyPr/>
          <a:lstStyle/>
          <a:p>
            <a:r>
              <a:rPr lang="en-US" sz="2600" b="1" dirty="0">
                <a:latin typeface="Century Gothic" pitchFamily="34" charset="0"/>
              </a:rPr>
              <a:t>Introduction</a:t>
            </a:r>
          </a:p>
          <a:p>
            <a:r>
              <a:rPr lang="en-US" sz="2600" b="1" dirty="0" smtClean="0">
                <a:latin typeface="Century Gothic" pitchFamily="34" charset="0"/>
              </a:rPr>
              <a:t>Biometrics Defined</a:t>
            </a:r>
            <a:endParaRPr lang="en-US" sz="2600" b="1" dirty="0">
              <a:latin typeface="Century Gothic" pitchFamily="34" charset="0"/>
            </a:endParaRPr>
          </a:p>
          <a:p>
            <a:r>
              <a:rPr lang="en-US" sz="2600" b="1" dirty="0" smtClean="0">
                <a:latin typeface="Century Gothic" pitchFamily="34" charset="0"/>
              </a:rPr>
              <a:t>Biometric System Implementation</a:t>
            </a:r>
          </a:p>
          <a:p>
            <a:r>
              <a:rPr lang="en-US" sz="2600" b="1" dirty="0" smtClean="0">
                <a:latin typeface="Century Gothic" pitchFamily="34" charset="0"/>
              </a:rPr>
              <a:t>Primary Driving Forces</a:t>
            </a:r>
            <a:endParaRPr lang="en-US" sz="2600" b="1" dirty="0">
              <a:latin typeface="Century Gothic" pitchFamily="34" charset="0"/>
            </a:endParaRPr>
          </a:p>
          <a:p>
            <a:r>
              <a:rPr lang="en-US" sz="2600" b="1" dirty="0" smtClean="0">
                <a:latin typeface="Century Gothic" pitchFamily="34" charset="0"/>
              </a:rPr>
              <a:t>Types of Biometrics</a:t>
            </a:r>
          </a:p>
          <a:p>
            <a:r>
              <a:rPr lang="en-US" sz="2600" b="1" dirty="0" smtClean="0">
                <a:solidFill>
                  <a:srgbClr val="FF0000"/>
                </a:solidFill>
                <a:latin typeface="Century Gothic" pitchFamily="34" charset="0"/>
              </a:rPr>
              <a:t>Challenges &amp; Threats</a:t>
            </a:r>
          </a:p>
          <a:p>
            <a:pPr lvl="1">
              <a:buFont typeface="Wingdings" pitchFamily="2" charset="2"/>
              <a:buChar char="v"/>
            </a:pPr>
            <a:r>
              <a:rPr lang="en-US" sz="2200" b="1" dirty="0" smtClean="0">
                <a:solidFill>
                  <a:srgbClr val="FF0000"/>
                </a:solidFill>
                <a:latin typeface="Century Gothic" pitchFamily="34" charset="0"/>
              </a:rPr>
              <a:t>Biometric Sensors</a:t>
            </a:r>
          </a:p>
          <a:p>
            <a:pPr lvl="1">
              <a:buFont typeface="Wingdings" pitchFamily="2" charset="2"/>
              <a:buChar char="v"/>
            </a:pPr>
            <a:r>
              <a:rPr lang="en-US" sz="2200" b="1" dirty="0" smtClean="0">
                <a:latin typeface="Century Gothic" pitchFamily="34" charset="0"/>
              </a:rPr>
              <a:t>Privacy</a:t>
            </a:r>
            <a:endParaRPr lang="en-US" sz="2600" b="1" dirty="0">
              <a:solidFill>
                <a:srgbClr val="FF0000"/>
              </a:solidFill>
              <a:latin typeface="Century Gothic" pitchFamily="34" charset="0"/>
            </a:endParaRPr>
          </a:p>
          <a:p>
            <a:r>
              <a:rPr lang="en-US" sz="2600" b="1" dirty="0" smtClean="0">
                <a:latin typeface="Century Gothic" pitchFamily="34" charset="0"/>
              </a:rPr>
              <a:t>Promises and Future Work</a:t>
            </a:r>
          </a:p>
          <a:p>
            <a:r>
              <a:rPr lang="en-US" sz="2600" b="1" dirty="0" smtClean="0">
                <a:latin typeface="Century Gothic" pitchFamily="34" charset="0"/>
              </a:rPr>
              <a:t>Conclusion</a:t>
            </a:r>
            <a:endParaRPr lang="en-US" sz="2600" b="1" dirty="0">
              <a:latin typeface="Century Gothic" pitchFamily="34" charset="0"/>
            </a:endParaRPr>
          </a:p>
        </p:txBody>
      </p:sp>
      <p:pic>
        <p:nvPicPr>
          <p:cNvPr id="186372" name="Picture 4" descr="MCj0431512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304800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228600"/>
            <a:ext cx="1184077" cy="13716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txBody>
          <a:bodyPr/>
          <a:lstStyle/>
          <a:p>
            <a:r>
              <a:rPr lang="en-US" dirty="0" smtClean="0"/>
              <a:t>Biometric </a:t>
            </a:r>
            <a:r>
              <a:rPr lang="en-US" dirty="0" smtClean="0"/>
              <a:t>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5257800"/>
          </a:xfrm>
        </p:spPr>
        <p:txBody>
          <a:bodyPr>
            <a:normAutofit fontScale="55000" lnSpcReduction="20000"/>
          </a:bodyPr>
          <a:lstStyle/>
          <a:p>
            <a:r>
              <a:rPr lang="en-US" sz="5700" b="1" dirty="0" smtClean="0">
                <a:latin typeface="Perpetua" pitchFamily="18" charset="0"/>
              </a:rPr>
              <a:t>Speech Recognition</a:t>
            </a:r>
            <a:r>
              <a:rPr lang="en-US" sz="5700" dirty="0" smtClean="0">
                <a:latin typeface="Perpetua" pitchFamily="18" charset="0"/>
              </a:rPr>
              <a:t>: stress, emotion, illnesses</a:t>
            </a:r>
          </a:p>
          <a:p>
            <a:r>
              <a:rPr lang="en-US" sz="5700" dirty="0" smtClean="0">
                <a:latin typeface="Perpetua" pitchFamily="18" charset="0"/>
              </a:rPr>
              <a:t>Simple </a:t>
            </a:r>
            <a:r>
              <a:rPr lang="en-US" sz="5700" b="1" dirty="0" smtClean="0">
                <a:latin typeface="Perpetua" pitchFamily="18" charset="0"/>
              </a:rPr>
              <a:t>Hygiene of users </a:t>
            </a:r>
            <a:r>
              <a:rPr lang="en-US" sz="5700" dirty="0" smtClean="0">
                <a:latin typeface="Perpetua" pitchFamily="18" charset="0"/>
              </a:rPr>
              <a:t>may create problems</a:t>
            </a:r>
          </a:p>
          <a:p>
            <a:r>
              <a:rPr lang="en-US" sz="5700" b="1" dirty="0" smtClean="0">
                <a:latin typeface="Perpetua" pitchFamily="18" charset="0"/>
              </a:rPr>
              <a:t>People </a:t>
            </a:r>
            <a:r>
              <a:rPr lang="en-US" sz="5700" b="1" dirty="0" smtClean="0">
                <a:latin typeface="Perpetua" pitchFamily="18" charset="0"/>
              </a:rPr>
              <a:t>age</a:t>
            </a:r>
          </a:p>
          <a:p>
            <a:r>
              <a:rPr lang="en-US" sz="5700" dirty="0" smtClean="0">
                <a:latin typeface="Perpetua" pitchFamily="18" charset="0"/>
              </a:rPr>
              <a:t>Around half the population wears </a:t>
            </a:r>
            <a:r>
              <a:rPr lang="en-US" sz="5700" b="1" dirty="0" smtClean="0">
                <a:latin typeface="Perpetua" pitchFamily="18" charset="0"/>
              </a:rPr>
              <a:t>glasses or contact lenses</a:t>
            </a:r>
          </a:p>
          <a:p>
            <a:r>
              <a:rPr lang="en-US" sz="5700" dirty="0" smtClean="0">
                <a:latin typeface="Perpetua" pitchFamily="18" charset="0"/>
              </a:rPr>
              <a:t>Biometric technology can </a:t>
            </a:r>
            <a:r>
              <a:rPr lang="en-US" sz="5700" b="1" dirty="0" smtClean="0">
                <a:latin typeface="Perpetua" pitchFamily="18" charset="0"/>
              </a:rPr>
              <a:t>injure the individual </a:t>
            </a:r>
            <a:r>
              <a:rPr lang="en-US" sz="5700" dirty="0" smtClean="0">
                <a:latin typeface="Perpetua" pitchFamily="18" charset="0"/>
              </a:rPr>
              <a:t>(iris recognition uses a camera and not a laser)</a:t>
            </a:r>
          </a:p>
          <a:p>
            <a:r>
              <a:rPr lang="en-US" sz="5700" b="1" dirty="0" smtClean="0">
                <a:latin typeface="Perpetua" pitchFamily="18" charset="0"/>
              </a:rPr>
              <a:t>Facial Recognition</a:t>
            </a:r>
            <a:r>
              <a:rPr lang="en-US" sz="5700" dirty="0" smtClean="0">
                <a:latin typeface="Perpetua" pitchFamily="18" charset="0"/>
              </a:rPr>
              <a:t>: Twin </a:t>
            </a:r>
            <a:r>
              <a:rPr lang="en-US" sz="5700" dirty="0" smtClean="0">
                <a:latin typeface="Perpetua" pitchFamily="18" charset="0"/>
              </a:rPr>
              <a:t>Case?</a:t>
            </a:r>
            <a:endParaRPr lang="en-US" sz="5700" dirty="0" smtClean="0">
              <a:latin typeface="Perpetua" pitchFamily="18" charset="0"/>
            </a:endParaRP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1000" y="5269468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i="1" dirty="0" smtClean="0"/>
              <a:t>“</a:t>
            </a:r>
            <a:r>
              <a:rPr lang="en-US" i="1" dirty="0" smtClean="0">
                <a:latin typeface="Perpetua" pitchFamily="18" charset="0"/>
              </a:rPr>
              <a:t>Much work is needed to match the reality of human behavior with the performance expected from the technology...”</a:t>
            </a:r>
            <a:endParaRPr lang="en-US" dirty="0" smtClean="0">
              <a:latin typeface="Perpetu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854C-079E-4CDF-97BA-2804B6AC9687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d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288" y="2895600"/>
            <a:ext cx="2089912" cy="1676400"/>
          </a:xfrm>
          <a:prstGeom prst="rect">
            <a:avLst/>
          </a:prstGeom>
        </p:spPr>
      </p:pic>
      <p:sp>
        <p:nvSpPr>
          <p:cNvPr id="4208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09942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Legal Issues and </a:t>
            </a:r>
            <a:r>
              <a:rPr lang="en-US" dirty="0" smtClean="0"/>
              <a:t>Public Concerns</a:t>
            </a:r>
            <a:endParaRPr lang="en-US" dirty="0"/>
          </a:p>
        </p:txBody>
      </p:sp>
      <p:sp>
        <p:nvSpPr>
          <p:cNvPr id="4208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915400" cy="5638800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sz="2400" dirty="0" smtClean="0">
                <a:latin typeface="Perpetua" pitchFamily="18" charset="0"/>
              </a:rPr>
              <a:t>Does </a:t>
            </a:r>
            <a:r>
              <a:rPr lang="en-US" sz="2400" b="1" dirty="0">
                <a:latin typeface="Perpetua" pitchFamily="18" charset="0"/>
              </a:rPr>
              <a:t>the biometric system store information enabling a person’s “identity” to be reconstructed or stolen</a:t>
            </a:r>
            <a:r>
              <a:rPr lang="en-US" sz="2400" dirty="0" smtClean="0">
                <a:latin typeface="Perpetua" pitchFamily="18" charset="0"/>
              </a:rPr>
              <a:t>?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Perpetua" pitchFamily="18" charset="0"/>
            </a:endParaRPr>
          </a:p>
          <a:p>
            <a:pPr lvl="1"/>
            <a:r>
              <a:rPr lang="en-US" sz="2400" dirty="0" smtClean="0">
                <a:latin typeface="Perpetua" pitchFamily="18" charset="0"/>
              </a:rPr>
              <a:t>What happens to the </a:t>
            </a:r>
            <a:r>
              <a:rPr lang="en-US" sz="2400" b="1" dirty="0" smtClean="0">
                <a:latin typeface="Perpetua" pitchFamily="18" charset="0"/>
              </a:rPr>
              <a:t>biometric data after the intended use is over</a:t>
            </a:r>
            <a:r>
              <a:rPr lang="en-US" sz="2400" b="1" dirty="0" smtClean="0">
                <a:latin typeface="Perpetua" pitchFamily="18" charset="0"/>
              </a:rPr>
              <a:t>?</a:t>
            </a:r>
          </a:p>
          <a:p>
            <a:pPr lvl="1">
              <a:buNone/>
            </a:pPr>
            <a:endParaRPr lang="en-US" sz="2400" b="1" dirty="0" smtClean="0">
              <a:latin typeface="Perpetua" pitchFamily="18" charset="0"/>
            </a:endParaRPr>
          </a:p>
          <a:p>
            <a:pPr lvl="1"/>
            <a:r>
              <a:rPr lang="en-US" sz="2400" dirty="0" smtClean="0">
                <a:latin typeface="Perpetua" pitchFamily="18" charset="0"/>
              </a:rPr>
              <a:t>Is the </a:t>
            </a:r>
            <a:r>
              <a:rPr lang="en-US" sz="2400" b="1" u="sng" dirty="0" smtClean="0">
                <a:solidFill>
                  <a:srgbClr val="990000"/>
                </a:solidFill>
                <a:latin typeface="Perpetua" pitchFamily="18" charset="0"/>
              </a:rPr>
              <a:t>security</a:t>
            </a:r>
            <a:r>
              <a:rPr lang="en-US" sz="2400" b="1" dirty="0" smtClean="0">
                <a:latin typeface="Perpetua" pitchFamily="18" charset="0"/>
              </a:rPr>
              <a:t> of the biometric data assured during transmission and storage? </a:t>
            </a:r>
            <a:endParaRPr lang="en-US" sz="2400" b="1" dirty="0" smtClean="0">
              <a:latin typeface="Perpetua" pitchFamily="18" charset="0"/>
            </a:endParaRPr>
          </a:p>
          <a:p>
            <a:pPr lvl="1"/>
            <a:endParaRPr lang="en-US" sz="2400" b="1" dirty="0" smtClean="0">
              <a:latin typeface="Perpetua" pitchFamily="18" charset="0"/>
            </a:endParaRPr>
          </a:p>
          <a:p>
            <a:pPr lvl="1"/>
            <a:r>
              <a:rPr lang="en-US" sz="2400" b="1" dirty="0" smtClean="0">
                <a:latin typeface="Perpetua" pitchFamily="18" charset="0"/>
              </a:rPr>
              <a:t>Notice </a:t>
            </a:r>
            <a:r>
              <a:rPr lang="en-US" sz="2400" b="1" dirty="0" smtClean="0">
                <a:latin typeface="Perpetua" pitchFamily="18" charset="0"/>
              </a:rPr>
              <a:t>of Biometric Use</a:t>
            </a:r>
            <a:r>
              <a:rPr lang="en-US" sz="2400" dirty="0" smtClean="0">
                <a:latin typeface="Perpetua" pitchFamily="18" charset="0"/>
              </a:rPr>
              <a:t>. Is the public aware a biometric system is being employed?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854C-079E-4CDF-97BA-2804B6AC9687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D22D-DC57-4158-BC08-E3213A8934D8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>
                <a:latin typeface="Century Gothic" pitchFamily="34" charset="0"/>
              </a:rPr>
              <a:t>Outline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7924800" cy="5105400"/>
          </a:xfrm>
        </p:spPr>
        <p:txBody>
          <a:bodyPr/>
          <a:lstStyle/>
          <a:p>
            <a:r>
              <a:rPr lang="en-US" sz="2600" b="1" dirty="0">
                <a:latin typeface="Century Gothic" pitchFamily="34" charset="0"/>
              </a:rPr>
              <a:t>Introduction</a:t>
            </a:r>
          </a:p>
          <a:p>
            <a:r>
              <a:rPr lang="en-US" sz="2600" b="1" dirty="0" smtClean="0">
                <a:latin typeface="Century Gothic" pitchFamily="34" charset="0"/>
              </a:rPr>
              <a:t>Biometrics Defined</a:t>
            </a:r>
            <a:endParaRPr lang="en-US" sz="2600" b="1" dirty="0">
              <a:latin typeface="Century Gothic" pitchFamily="34" charset="0"/>
            </a:endParaRPr>
          </a:p>
          <a:p>
            <a:r>
              <a:rPr lang="en-US" sz="2600" b="1" dirty="0" smtClean="0">
                <a:latin typeface="Century Gothic" pitchFamily="34" charset="0"/>
              </a:rPr>
              <a:t>Biometric System Implementation</a:t>
            </a:r>
          </a:p>
          <a:p>
            <a:r>
              <a:rPr lang="en-US" sz="2600" b="1" dirty="0" smtClean="0">
                <a:latin typeface="Century Gothic" pitchFamily="34" charset="0"/>
              </a:rPr>
              <a:t>Primary Driving Forces</a:t>
            </a:r>
            <a:endParaRPr lang="en-US" sz="2600" b="1" dirty="0">
              <a:latin typeface="Century Gothic" pitchFamily="34" charset="0"/>
            </a:endParaRPr>
          </a:p>
          <a:p>
            <a:r>
              <a:rPr lang="en-US" sz="2600" b="1" dirty="0" smtClean="0">
                <a:latin typeface="Century Gothic" pitchFamily="34" charset="0"/>
              </a:rPr>
              <a:t>Types of Biometrics</a:t>
            </a:r>
          </a:p>
          <a:p>
            <a:r>
              <a:rPr lang="en-US" sz="2600" b="1" dirty="0" smtClean="0">
                <a:solidFill>
                  <a:srgbClr val="FF0000"/>
                </a:solidFill>
                <a:latin typeface="Century Gothic" pitchFamily="34" charset="0"/>
              </a:rPr>
              <a:t>Challenges &amp; Threats</a:t>
            </a:r>
          </a:p>
          <a:p>
            <a:pPr lvl="1">
              <a:buFont typeface="Wingdings" pitchFamily="2" charset="2"/>
              <a:buChar char="v"/>
            </a:pPr>
            <a:r>
              <a:rPr lang="en-US" sz="2200" b="1" dirty="0" smtClean="0">
                <a:latin typeface="Century Gothic" pitchFamily="34" charset="0"/>
              </a:rPr>
              <a:t>Biometric Sensors</a:t>
            </a:r>
          </a:p>
          <a:p>
            <a:pPr lvl="1">
              <a:buFont typeface="Wingdings" pitchFamily="2" charset="2"/>
              <a:buChar char="v"/>
            </a:pPr>
            <a:r>
              <a:rPr lang="en-US" sz="2200" b="1" dirty="0" smtClean="0">
                <a:solidFill>
                  <a:srgbClr val="FF0000"/>
                </a:solidFill>
                <a:latin typeface="Century Gothic" pitchFamily="34" charset="0"/>
              </a:rPr>
              <a:t>Privacy</a:t>
            </a:r>
            <a:endParaRPr lang="en-US" sz="2200" b="1" dirty="0" smtClean="0">
              <a:latin typeface="Century Gothic" pitchFamily="34" charset="0"/>
            </a:endParaRPr>
          </a:p>
          <a:p>
            <a:pPr marL="3429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b="1" dirty="0" smtClean="0">
                <a:latin typeface="Century Gothic" pitchFamily="34" charset="0"/>
              </a:rPr>
              <a:t>Promises and Future </a:t>
            </a:r>
            <a:r>
              <a:rPr lang="en-US" b="1" dirty="0" smtClean="0">
                <a:latin typeface="Century Gothic" pitchFamily="34" charset="0"/>
              </a:rPr>
              <a:t>Work</a:t>
            </a:r>
            <a:endParaRPr lang="en-US" sz="2600" b="1" dirty="0" smtClean="0">
              <a:latin typeface="Century Gothic" pitchFamily="34" charset="0"/>
            </a:endParaRPr>
          </a:p>
          <a:p>
            <a:r>
              <a:rPr lang="en-US" sz="2600" b="1" dirty="0" smtClean="0">
                <a:latin typeface="Century Gothic" pitchFamily="34" charset="0"/>
              </a:rPr>
              <a:t>Conclusion</a:t>
            </a:r>
            <a:endParaRPr lang="en-US" sz="2600" b="1" dirty="0">
              <a:latin typeface="Century Gothic" pitchFamily="34" charset="0"/>
            </a:endParaRPr>
          </a:p>
        </p:txBody>
      </p:sp>
      <p:pic>
        <p:nvPicPr>
          <p:cNvPr id="186372" name="Picture 4" descr="MCj043151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304800"/>
            <a:ext cx="1524000" cy="1524000"/>
          </a:xfrm>
          <a:prstGeom prst="rect">
            <a:avLst/>
          </a:prstGeom>
          <a:noFill/>
        </p:spPr>
      </p:pic>
      <p:pic>
        <p:nvPicPr>
          <p:cNvPr id="8" name="Picture 7" descr="ce0d496d74dac511aee9bdd57b0cb1e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2743200"/>
            <a:ext cx="2971800" cy="29718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Privacy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686800" cy="56388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Perpetua" pitchFamily="18" charset="0"/>
              </a:rPr>
              <a:t>Embed privacy functionality </a:t>
            </a:r>
            <a:r>
              <a:rPr lang="en-US" sz="2400" dirty="0" smtClean="0">
                <a:latin typeface="Perpetua" pitchFamily="18" charset="0"/>
              </a:rPr>
              <a:t>into </a:t>
            </a:r>
            <a:r>
              <a:rPr lang="en-US" sz="2400" b="1" dirty="0" smtClean="0">
                <a:latin typeface="Perpetua" pitchFamily="18" charset="0"/>
              </a:rPr>
              <a:t>every layer of the architecture </a:t>
            </a:r>
            <a:r>
              <a:rPr lang="en-US" sz="2400" dirty="0" smtClean="0">
                <a:latin typeface="Perpetua" pitchFamily="18" charset="0"/>
              </a:rPr>
              <a:t>(Sensors to interoperable </a:t>
            </a:r>
            <a:r>
              <a:rPr lang="en-US" sz="2400" dirty="0" smtClean="0">
                <a:latin typeface="Perpetua" pitchFamily="18" charset="0"/>
              </a:rPr>
              <a:t>biometrics </a:t>
            </a:r>
            <a:r>
              <a:rPr lang="en-US" sz="2400" dirty="0" smtClean="0">
                <a:latin typeface="Perpetua" pitchFamily="18" charset="0"/>
              </a:rPr>
              <a:t>network)</a:t>
            </a:r>
          </a:p>
          <a:p>
            <a:pPr>
              <a:buNone/>
            </a:pPr>
            <a:endParaRPr lang="en-US" sz="2400" dirty="0" smtClean="0">
              <a:latin typeface="Perpetua" pitchFamily="18" charset="0"/>
            </a:endParaRPr>
          </a:p>
          <a:p>
            <a:r>
              <a:rPr lang="en-US" sz="2400" b="1" dirty="0" smtClean="0">
                <a:latin typeface="Perpetua" pitchFamily="18" charset="0"/>
              </a:rPr>
              <a:t>Clearly document and articulate</a:t>
            </a:r>
            <a:r>
              <a:rPr lang="en-US" sz="2400" dirty="0" smtClean="0">
                <a:latin typeface="Perpetua" pitchFamily="18" charset="0"/>
              </a:rPr>
              <a:t>: (</a:t>
            </a:r>
            <a:r>
              <a:rPr lang="en-US" sz="2400" b="1" dirty="0" smtClean="0">
                <a:latin typeface="Perpetua" pitchFamily="18" charset="0"/>
              </a:rPr>
              <a:t>Privacy Assessment</a:t>
            </a:r>
            <a:r>
              <a:rPr lang="en-US" sz="2400" dirty="0" smtClean="0">
                <a:latin typeface="Perpetua" pitchFamily="18" charset="0"/>
              </a:rPr>
              <a:t>)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b="1" dirty="0" smtClean="0">
                <a:latin typeface="Perpetua" pitchFamily="18" charset="0"/>
              </a:rPr>
              <a:t>Operational purpose</a:t>
            </a:r>
            <a:r>
              <a:rPr lang="en-US" sz="2200" dirty="0" smtClean="0">
                <a:latin typeface="Perpetua" pitchFamily="18" charset="0"/>
              </a:rPr>
              <a:t> and </a:t>
            </a:r>
            <a:r>
              <a:rPr lang="en-US" sz="2200" b="1" dirty="0" smtClean="0">
                <a:latin typeface="Perpetua" pitchFamily="18" charset="0"/>
              </a:rPr>
              <a:t>scope</a:t>
            </a:r>
            <a:r>
              <a:rPr lang="en-US" sz="2200" dirty="0" smtClean="0">
                <a:latin typeface="Perpetua" pitchFamily="18" charset="0"/>
              </a:rPr>
              <a:t> of the proposed system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b="1" dirty="0" smtClean="0">
                <a:latin typeface="Perpetua" pitchFamily="18" charset="0"/>
              </a:rPr>
              <a:t>Underlying</a:t>
            </a:r>
            <a:r>
              <a:rPr lang="en-US" sz="2200" dirty="0" smtClean="0">
                <a:latin typeface="Perpetua" pitchFamily="18" charset="0"/>
              </a:rPr>
              <a:t> </a:t>
            </a:r>
            <a:r>
              <a:rPr lang="en-US" sz="2200" b="1" dirty="0" smtClean="0">
                <a:latin typeface="Perpetua" pitchFamily="18" charset="0"/>
              </a:rPr>
              <a:t>Authority</a:t>
            </a:r>
            <a:r>
              <a:rPr lang="en-US" sz="2200" dirty="0" smtClean="0">
                <a:latin typeface="Perpetua" pitchFamily="18" charset="0"/>
              </a:rPr>
              <a:t> of the organization</a:t>
            </a:r>
          </a:p>
          <a:p>
            <a:pPr lvl="1"/>
            <a:r>
              <a:rPr lang="en-US" sz="2200" dirty="0" smtClean="0">
                <a:latin typeface="Perpetua" pitchFamily="18" charset="0"/>
              </a:rPr>
              <a:t>Demonstrate </a:t>
            </a:r>
            <a:r>
              <a:rPr lang="en-US" sz="2200" b="1" dirty="0" smtClean="0">
                <a:latin typeface="Perpetua" pitchFamily="18" charset="0"/>
              </a:rPr>
              <a:t>that all system functionality </a:t>
            </a:r>
            <a:r>
              <a:rPr lang="en-US" sz="2200" dirty="0" smtClean="0">
                <a:latin typeface="Perpetua" pitchFamily="18" charset="0"/>
              </a:rPr>
              <a:t>(including </a:t>
            </a:r>
            <a:r>
              <a:rPr lang="en-US" sz="2200" b="1" dirty="0" smtClean="0">
                <a:latin typeface="Perpetua" pitchFamily="18" charset="0"/>
              </a:rPr>
              <a:t>information sharing</a:t>
            </a:r>
            <a:r>
              <a:rPr lang="en-US" sz="2200" dirty="0" smtClean="0">
                <a:latin typeface="Perpetua" pitchFamily="18" charset="0"/>
              </a:rPr>
              <a:t>) is </a:t>
            </a:r>
            <a:r>
              <a:rPr lang="en-US" sz="2200" b="1" dirty="0" smtClean="0">
                <a:latin typeface="Perpetua" pitchFamily="18" charset="0"/>
              </a:rPr>
              <a:t>under</a:t>
            </a:r>
            <a:r>
              <a:rPr lang="en-US" sz="2200" dirty="0" smtClean="0">
                <a:latin typeface="Perpetua" pitchFamily="18" charset="0"/>
              </a:rPr>
              <a:t> </a:t>
            </a:r>
            <a:r>
              <a:rPr lang="en-US" sz="2200" b="1" dirty="0" smtClean="0">
                <a:latin typeface="Perpetua" pitchFamily="18" charset="0"/>
              </a:rPr>
              <a:t>legal authority</a:t>
            </a:r>
          </a:p>
          <a:p>
            <a:pPr lvl="1"/>
            <a:r>
              <a:rPr lang="en-US" sz="2200" b="1" dirty="0" smtClean="0">
                <a:latin typeface="Perpetua" pitchFamily="18" charset="0"/>
              </a:rPr>
              <a:t>Privacy Acts</a:t>
            </a:r>
            <a:endParaRPr lang="en-US" sz="2200" b="1" dirty="0" smtClean="0">
              <a:latin typeface="Perpetua" pitchFamily="18" charset="0"/>
            </a:endParaRPr>
          </a:p>
          <a:p>
            <a:pPr lvl="1"/>
            <a:endParaRPr lang="en-US" sz="2200" b="1" dirty="0" smtClean="0">
              <a:latin typeface="Perpetua" pitchFamily="18" charset="0"/>
            </a:endParaRPr>
          </a:p>
          <a:p>
            <a:r>
              <a:rPr lang="en-US" sz="2400" b="1" dirty="0" smtClean="0">
                <a:latin typeface="Perpetua" pitchFamily="18" charset="0"/>
              </a:rPr>
              <a:t>Personal information </a:t>
            </a:r>
            <a:r>
              <a:rPr lang="en-US" sz="2400" dirty="0" smtClean="0">
                <a:latin typeface="Perpetua" pitchFamily="18" charset="0"/>
              </a:rPr>
              <a:t>should </a:t>
            </a:r>
            <a:r>
              <a:rPr lang="en-US" sz="2400" b="1" dirty="0" smtClean="0">
                <a:latin typeface="Perpetua" pitchFamily="18" charset="0"/>
              </a:rPr>
              <a:t>only</a:t>
            </a:r>
            <a:r>
              <a:rPr lang="en-US" sz="2400" dirty="0" smtClean="0">
                <a:latin typeface="Perpetua" pitchFamily="18" charset="0"/>
              </a:rPr>
              <a:t> be </a:t>
            </a:r>
            <a:r>
              <a:rPr lang="en-US" sz="2400" b="1" dirty="0" smtClean="0">
                <a:latin typeface="Perpetua" pitchFamily="18" charset="0"/>
              </a:rPr>
              <a:t>collected</a:t>
            </a:r>
            <a:r>
              <a:rPr lang="en-US" sz="2400" dirty="0" smtClean="0">
                <a:latin typeface="Perpetua" pitchFamily="18" charset="0"/>
              </a:rPr>
              <a:t> if it specifically </a:t>
            </a:r>
            <a:r>
              <a:rPr lang="en-US" sz="2400" b="1" dirty="0" smtClean="0">
                <a:latin typeface="Perpetua" pitchFamily="18" charset="0"/>
              </a:rPr>
              <a:t>advances a legitimate purpose</a:t>
            </a:r>
            <a:r>
              <a:rPr lang="en-US" sz="2400" dirty="0" smtClean="0">
                <a:latin typeface="Perpetua" pitchFamily="18" charset="0"/>
              </a:rPr>
              <a:t>.  </a:t>
            </a:r>
            <a:endParaRPr lang="en-US" sz="2400" dirty="0" smtClean="0">
              <a:latin typeface="Perpetua" pitchFamily="18" charset="0"/>
            </a:endParaRPr>
          </a:p>
          <a:p>
            <a:pPr lvl="1"/>
            <a:r>
              <a:rPr lang="en-US" sz="2000" dirty="0" smtClean="0">
                <a:latin typeface="Perpetua" pitchFamily="18" charset="0"/>
              </a:rPr>
              <a:t>Collect </a:t>
            </a:r>
            <a:r>
              <a:rPr lang="en-US" sz="2000" b="1" dirty="0" smtClean="0">
                <a:latin typeface="Perpetua" pitchFamily="18" charset="0"/>
              </a:rPr>
              <a:t>minimum amount of info </a:t>
            </a:r>
            <a:r>
              <a:rPr lang="en-US" sz="2000" b="1" dirty="0" smtClean="0">
                <a:latin typeface="Perpetua" pitchFamily="18" charset="0"/>
              </a:rPr>
              <a:t>needed</a:t>
            </a:r>
            <a:endParaRPr lang="en-US" sz="2000" b="1" dirty="0" smtClean="0">
              <a:latin typeface="Perpetu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854C-079E-4CDF-97BA-2804B6AC9687}" type="slidenum">
              <a:rPr lang="en-US" altLang="en-US" smtClean="0"/>
              <a:pPr/>
              <a:t>38</a:t>
            </a:fld>
            <a:endParaRPr lang="en-US" altLang="en-US"/>
          </a:p>
        </p:txBody>
      </p:sp>
      <p:pic>
        <p:nvPicPr>
          <p:cNvPr id="5" name="Picture 4" descr="privacy-policy-m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340406"/>
            <a:ext cx="1295400" cy="118359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D22D-DC57-4158-BC08-E3213A8934D8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>
                <a:latin typeface="Century Gothic" pitchFamily="34" charset="0"/>
              </a:rPr>
              <a:t>Outline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7924800" cy="4572000"/>
          </a:xfrm>
        </p:spPr>
        <p:txBody>
          <a:bodyPr/>
          <a:lstStyle/>
          <a:p>
            <a:r>
              <a:rPr lang="en-US" sz="2600" b="1" dirty="0">
                <a:latin typeface="Century Gothic" pitchFamily="34" charset="0"/>
              </a:rPr>
              <a:t>Introduction</a:t>
            </a:r>
          </a:p>
          <a:p>
            <a:r>
              <a:rPr lang="en-US" sz="2600" b="1" dirty="0" smtClean="0">
                <a:latin typeface="Century Gothic" pitchFamily="34" charset="0"/>
              </a:rPr>
              <a:t>Biometrics Defined</a:t>
            </a:r>
            <a:endParaRPr lang="en-US" sz="2600" b="1" dirty="0">
              <a:latin typeface="Century Gothic" pitchFamily="34" charset="0"/>
            </a:endParaRPr>
          </a:p>
          <a:p>
            <a:r>
              <a:rPr lang="en-US" sz="2600" b="1" dirty="0" smtClean="0">
                <a:latin typeface="Century Gothic" pitchFamily="34" charset="0"/>
              </a:rPr>
              <a:t>Biometric System Implementation</a:t>
            </a:r>
          </a:p>
          <a:p>
            <a:r>
              <a:rPr lang="en-US" sz="2600" b="1" dirty="0" smtClean="0">
                <a:latin typeface="Century Gothic" pitchFamily="34" charset="0"/>
              </a:rPr>
              <a:t>Primary Driving Forces</a:t>
            </a:r>
            <a:endParaRPr lang="en-US" sz="2600" b="1" dirty="0">
              <a:latin typeface="Century Gothic" pitchFamily="34" charset="0"/>
            </a:endParaRPr>
          </a:p>
          <a:p>
            <a:r>
              <a:rPr lang="en-US" sz="2600" b="1" dirty="0" smtClean="0">
                <a:latin typeface="Century Gothic" pitchFamily="34" charset="0"/>
              </a:rPr>
              <a:t>Types of Biometrics</a:t>
            </a:r>
          </a:p>
          <a:p>
            <a:r>
              <a:rPr lang="en-US" sz="2600" b="1" dirty="0" smtClean="0">
                <a:latin typeface="Century Gothic" pitchFamily="34" charset="0"/>
              </a:rPr>
              <a:t>Challenges &amp; Threats</a:t>
            </a:r>
            <a:endParaRPr lang="en-US" sz="2600" b="1" dirty="0">
              <a:latin typeface="Century Gothic" pitchFamily="34" charset="0"/>
            </a:endParaRPr>
          </a:p>
          <a:p>
            <a:r>
              <a:rPr lang="en-US" sz="2600" b="1" dirty="0" smtClean="0">
                <a:solidFill>
                  <a:srgbClr val="FF0000"/>
                </a:solidFill>
                <a:latin typeface="Century Gothic" pitchFamily="34" charset="0"/>
              </a:rPr>
              <a:t>Promises and Future Work</a:t>
            </a:r>
          </a:p>
          <a:p>
            <a:r>
              <a:rPr lang="en-US" sz="2600" b="1" dirty="0" smtClean="0">
                <a:latin typeface="Century Gothic" pitchFamily="34" charset="0"/>
              </a:rPr>
              <a:t>Conclusion</a:t>
            </a:r>
            <a:endParaRPr lang="en-US" sz="2600" b="1" dirty="0">
              <a:latin typeface="Century Gothic" pitchFamily="34" charset="0"/>
            </a:endParaRPr>
          </a:p>
        </p:txBody>
      </p:sp>
      <p:pic>
        <p:nvPicPr>
          <p:cNvPr id="186372" name="Picture 4" descr="MCj043151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304800"/>
            <a:ext cx="1524000" cy="1524000"/>
          </a:xfrm>
          <a:prstGeom prst="rect">
            <a:avLst/>
          </a:prstGeom>
          <a:noFill/>
        </p:spPr>
      </p:pic>
      <p:pic>
        <p:nvPicPr>
          <p:cNvPr id="8" name="Picture 7" descr="futu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966" y="3048000"/>
            <a:ext cx="2419034" cy="25908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Milestones in the History of Biometrics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524000"/>
          <a:ext cx="84582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/>
                <a:gridCol w="4229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1858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First systematic capture of </a:t>
                      </a:r>
                      <a:r>
                        <a:rPr lang="en-US" sz="1600" b="1" dirty="0" smtClean="0"/>
                        <a:t>hand images </a:t>
                      </a:r>
                      <a:r>
                        <a:rPr lang="en-US" sz="1600" dirty="0" smtClean="0"/>
                        <a:t>for identification purposes is recorded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1896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Henry develops a </a:t>
                      </a:r>
                      <a:r>
                        <a:rPr lang="en-US" sz="1600" b="1" dirty="0" smtClean="0"/>
                        <a:t>fingerprint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b="1" dirty="0" smtClean="0"/>
                        <a:t>classification</a:t>
                      </a:r>
                      <a:r>
                        <a:rPr lang="en-US" sz="1600" dirty="0" smtClean="0"/>
                        <a:t> system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1903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NY State</a:t>
                      </a:r>
                      <a:r>
                        <a:rPr lang="en-US" sz="1600" baseline="0" dirty="0" smtClean="0"/>
                        <a:t> Prisons begins using </a:t>
                      </a:r>
                      <a:r>
                        <a:rPr lang="en-US" sz="1600" b="1" baseline="0" dirty="0" smtClean="0"/>
                        <a:t>fingerprints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1960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First model of </a:t>
                      </a:r>
                      <a:r>
                        <a:rPr lang="en-US" sz="1600" b="1" dirty="0" smtClean="0"/>
                        <a:t>speech recognition </a:t>
                      </a:r>
                      <a:r>
                        <a:rPr lang="en-US" sz="1600" baseline="0" dirty="0" smtClean="0"/>
                        <a:t>is created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1991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Face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b="1" dirty="0" smtClean="0"/>
                        <a:t>Recognition</a:t>
                      </a:r>
                      <a:r>
                        <a:rPr lang="en-US" sz="1600" dirty="0" smtClean="0"/>
                        <a:t> Possible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1992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Biometric Consortium </a:t>
                      </a:r>
                      <a:r>
                        <a:rPr lang="en-US" sz="1600" dirty="0" smtClean="0"/>
                        <a:t>established within US government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1995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Iris recognition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aseline="0" dirty="0" smtClean="0"/>
                        <a:t>becomes available as a </a:t>
                      </a:r>
                      <a:r>
                        <a:rPr lang="en-US" sz="1600" b="1" baseline="0" dirty="0" smtClean="0"/>
                        <a:t>commercial product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1996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Biometric Standards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European Biometrics</a:t>
                      </a:r>
                      <a:r>
                        <a:rPr lang="en-US" sz="1600" b="1" baseline="0" dirty="0" smtClean="0"/>
                        <a:t> Forum </a:t>
                      </a:r>
                      <a:r>
                        <a:rPr lang="en-US" sz="1600" baseline="0" dirty="0" smtClean="0"/>
                        <a:t>established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Iris on the move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854C-079E-4CDF-97BA-2804B6AC9687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sion_fu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38325" cy="183832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Promises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4648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2800" dirty="0" smtClean="0">
              <a:latin typeface="Perpetua" pitchFamily="18" charset="0"/>
            </a:endParaRPr>
          </a:p>
          <a:p>
            <a:r>
              <a:rPr lang="en-US" sz="2800" b="1" dirty="0" smtClean="0">
                <a:latin typeface="Perpetua" pitchFamily="18" charset="0"/>
              </a:rPr>
              <a:t>Personalization</a:t>
            </a:r>
            <a:r>
              <a:rPr lang="en-US" sz="2800" dirty="0" smtClean="0">
                <a:latin typeface="Perpetua" pitchFamily="18" charset="0"/>
              </a:rPr>
              <a:t> as a </a:t>
            </a:r>
            <a:r>
              <a:rPr lang="en-US" sz="2800" b="1" dirty="0" smtClean="0">
                <a:latin typeface="Perpetua" pitchFamily="18" charset="0"/>
              </a:rPr>
              <a:t>Trend</a:t>
            </a:r>
          </a:p>
          <a:p>
            <a:endParaRPr lang="en-US" sz="2800" dirty="0" smtClean="0">
              <a:latin typeface="Perpetua" pitchFamily="18" charset="0"/>
            </a:endParaRPr>
          </a:p>
          <a:p>
            <a:r>
              <a:rPr lang="en-US" sz="2800" b="1" dirty="0" smtClean="0">
                <a:latin typeface="Perpetua" pitchFamily="18" charset="0"/>
              </a:rPr>
              <a:t>Advertisements</a:t>
            </a:r>
            <a:r>
              <a:rPr lang="en-US" sz="2800" dirty="0" smtClean="0">
                <a:latin typeface="Perpetua" pitchFamily="18" charset="0"/>
              </a:rPr>
              <a:t> </a:t>
            </a:r>
            <a:r>
              <a:rPr lang="en-US" sz="2800" dirty="0" smtClean="0">
                <a:latin typeface="Perpetua" pitchFamily="18" charset="0"/>
              </a:rPr>
              <a:t>based on </a:t>
            </a:r>
            <a:r>
              <a:rPr lang="en-US" sz="2800" b="1" dirty="0" smtClean="0">
                <a:latin typeface="Perpetua" pitchFamily="18" charset="0"/>
              </a:rPr>
              <a:t>who you are </a:t>
            </a:r>
            <a:endParaRPr lang="en-US" sz="2800" b="1" dirty="0" smtClean="0">
              <a:latin typeface="Perpetua" pitchFamily="18" charset="0"/>
            </a:endParaRPr>
          </a:p>
          <a:p>
            <a:endParaRPr lang="en-US" sz="2800" dirty="0" smtClean="0">
              <a:latin typeface="Perpetua" pitchFamily="18" charset="0"/>
            </a:endParaRPr>
          </a:p>
          <a:p>
            <a:r>
              <a:rPr lang="en-US" sz="2800" dirty="0" smtClean="0">
                <a:latin typeface="Perpetua" pitchFamily="18" charset="0"/>
              </a:rPr>
              <a:t>A </a:t>
            </a:r>
            <a:r>
              <a:rPr lang="en-US" sz="2800" b="1" dirty="0" smtClean="0">
                <a:latin typeface="Perpetua" pitchFamily="18" charset="0"/>
              </a:rPr>
              <a:t>door unlocks </a:t>
            </a:r>
            <a:r>
              <a:rPr lang="en-US" sz="2800" dirty="0" smtClean="0">
                <a:latin typeface="Perpetua" pitchFamily="18" charset="0"/>
              </a:rPr>
              <a:t>as </a:t>
            </a:r>
            <a:r>
              <a:rPr lang="en-US" sz="2800" b="1" dirty="0" smtClean="0">
                <a:latin typeface="Perpetua" pitchFamily="18" charset="0"/>
              </a:rPr>
              <a:t>someone approaches</a:t>
            </a:r>
            <a:r>
              <a:rPr lang="en-US" sz="2800" dirty="0" smtClean="0">
                <a:latin typeface="Perpetua" pitchFamily="18" charset="0"/>
              </a:rPr>
              <a:t>, </a:t>
            </a:r>
            <a:r>
              <a:rPr lang="en-US" sz="2800" dirty="0" smtClean="0">
                <a:latin typeface="Perpetua" pitchFamily="18" charset="0"/>
              </a:rPr>
              <a:t>activated by </a:t>
            </a:r>
            <a:r>
              <a:rPr lang="en-US" sz="2800" b="1" dirty="0" smtClean="0">
                <a:latin typeface="Perpetua" pitchFamily="18" charset="0"/>
              </a:rPr>
              <a:t>facial </a:t>
            </a:r>
            <a:r>
              <a:rPr lang="en-US" sz="2800" b="1" dirty="0" smtClean="0">
                <a:latin typeface="Perpetua" pitchFamily="18" charset="0"/>
              </a:rPr>
              <a:t>recognition</a:t>
            </a:r>
          </a:p>
          <a:p>
            <a:endParaRPr lang="en-US" sz="2800" dirty="0" smtClean="0">
              <a:latin typeface="Perpetua" pitchFamily="18" charset="0"/>
            </a:endParaRPr>
          </a:p>
          <a:p>
            <a:r>
              <a:rPr lang="en-US" sz="2800" b="1" dirty="0" smtClean="0">
                <a:latin typeface="Perpetua" pitchFamily="18" charset="0"/>
              </a:rPr>
              <a:t>Automobile </a:t>
            </a:r>
            <a:r>
              <a:rPr lang="en-US" sz="2800" b="1" dirty="0" smtClean="0">
                <a:latin typeface="Perpetua" pitchFamily="18" charset="0"/>
              </a:rPr>
              <a:t>Security: </a:t>
            </a:r>
            <a:r>
              <a:rPr lang="en-US" sz="2800" dirty="0" smtClean="0">
                <a:latin typeface="Perpetua" pitchFamily="18" charset="0"/>
              </a:rPr>
              <a:t>My car door unlocks as I touch the door handle. </a:t>
            </a:r>
            <a:r>
              <a:rPr lang="en-US" sz="2800" b="1" dirty="0" smtClean="0">
                <a:latin typeface="Perpetua" pitchFamily="18" charset="0"/>
              </a:rPr>
              <a:t>No more keys, </a:t>
            </a:r>
            <a:r>
              <a:rPr lang="en-US" sz="2800" dirty="0" smtClean="0">
                <a:latin typeface="Perpetua" pitchFamily="18" charset="0"/>
              </a:rPr>
              <a:t>just you</a:t>
            </a:r>
          </a:p>
          <a:p>
            <a:pPr lvl="1">
              <a:buNone/>
            </a:pPr>
            <a:endParaRPr lang="en-US" sz="2800" dirty="0" smtClean="0">
              <a:latin typeface="Perpetu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854C-079E-4CDF-97BA-2804B6AC9687}" type="slidenum">
              <a:rPr lang="en-US" altLang="en-US" smtClean="0"/>
              <a:pPr/>
              <a:t>40</a:t>
            </a:fld>
            <a:endParaRPr lang="en-US" altLang="en-US"/>
          </a:p>
        </p:txBody>
      </p:sp>
      <p:pic>
        <p:nvPicPr>
          <p:cNvPr id="6" name="Picture 5" descr="Personalizat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912" y="1143000"/>
            <a:ext cx="1956288" cy="169545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ometrics-artic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389597"/>
            <a:ext cx="2590800" cy="317300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D22D-DC57-4158-BC08-E3213A8934D8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>
                <a:latin typeface="Century Gothic" pitchFamily="34" charset="0"/>
              </a:rPr>
              <a:t>Outline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7924800" cy="4572000"/>
          </a:xfrm>
        </p:spPr>
        <p:txBody>
          <a:bodyPr/>
          <a:lstStyle/>
          <a:p>
            <a:r>
              <a:rPr lang="en-US" sz="2600" b="1" dirty="0">
                <a:latin typeface="Century Gothic" pitchFamily="34" charset="0"/>
              </a:rPr>
              <a:t>Introduction</a:t>
            </a:r>
          </a:p>
          <a:p>
            <a:r>
              <a:rPr lang="en-US" sz="2600" b="1" dirty="0" smtClean="0">
                <a:latin typeface="Century Gothic" pitchFamily="34" charset="0"/>
              </a:rPr>
              <a:t>Biometrics Defined</a:t>
            </a:r>
            <a:endParaRPr lang="en-US" sz="2600" b="1" dirty="0">
              <a:latin typeface="Century Gothic" pitchFamily="34" charset="0"/>
            </a:endParaRPr>
          </a:p>
          <a:p>
            <a:r>
              <a:rPr lang="en-US" sz="2600" b="1" dirty="0" smtClean="0">
                <a:latin typeface="Century Gothic" pitchFamily="34" charset="0"/>
              </a:rPr>
              <a:t>Biometric System Implementation</a:t>
            </a:r>
          </a:p>
          <a:p>
            <a:r>
              <a:rPr lang="en-US" sz="2600" b="1" dirty="0" smtClean="0">
                <a:latin typeface="Century Gothic" pitchFamily="34" charset="0"/>
              </a:rPr>
              <a:t>Primary Driving Forces</a:t>
            </a:r>
            <a:endParaRPr lang="en-US" sz="2600" b="1" dirty="0">
              <a:latin typeface="Century Gothic" pitchFamily="34" charset="0"/>
            </a:endParaRPr>
          </a:p>
          <a:p>
            <a:r>
              <a:rPr lang="en-US" sz="2600" b="1" dirty="0" smtClean="0">
                <a:latin typeface="Century Gothic" pitchFamily="34" charset="0"/>
              </a:rPr>
              <a:t>Types of Biometrics</a:t>
            </a:r>
          </a:p>
          <a:p>
            <a:r>
              <a:rPr lang="en-US" sz="2600" b="1" dirty="0" smtClean="0">
                <a:latin typeface="Century Gothic" pitchFamily="34" charset="0"/>
              </a:rPr>
              <a:t>Challenges &amp; Threats</a:t>
            </a:r>
            <a:endParaRPr lang="en-US" sz="2600" b="1" dirty="0">
              <a:latin typeface="Century Gothic" pitchFamily="34" charset="0"/>
            </a:endParaRPr>
          </a:p>
          <a:p>
            <a:r>
              <a:rPr lang="en-US" sz="2600" b="1" dirty="0" smtClean="0">
                <a:latin typeface="Century Gothic" pitchFamily="34" charset="0"/>
              </a:rPr>
              <a:t>Promises and Future Work</a:t>
            </a:r>
          </a:p>
          <a:p>
            <a:r>
              <a:rPr lang="en-US" sz="2600" b="1" dirty="0" smtClean="0">
                <a:solidFill>
                  <a:srgbClr val="FF0000"/>
                </a:solidFill>
                <a:latin typeface="Century Gothic" pitchFamily="34" charset="0"/>
              </a:rPr>
              <a:t>Conclusion</a:t>
            </a:r>
            <a:endParaRPr lang="en-US" sz="26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186372" name="Picture 4" descr="MCj0431512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304800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30725"/>
          </a:xfrm>
        </p:spPr>
        <p:txBody>
          <a:bodyPr>
            <a:normAutofit fontScale="77500" lnSpcReduction="20000"/>
          </a:bodyPr>
          <a:lstStyle/>
          <a:p>
            <a:r>
              <a:rPr lang="en-US" sz="3800" dirty="0">
                <a:latin typeface="Perpetua" pitchFamily="18" charset="0"/>
              </a:rPr>
              <a:t>B</a:t>
            </a:r>
            <a:r>
              <a:rPr lang="en-US" sz="3800" dirty="0" smtClean="0">
                <a:latin typeface="Perpetua" pitchFamily="18" charset="0"/>
              </a:rPr>
              <a:t>iometric technologies are available today that can be used in </a:t>
            </a:r>
            <a:r>
              <a:rPr lang="en-US" sz="3800" b="1" dirty="0" smtClean="0">
                <a:latin typeface="Perpetua" pitchFamily="18" charset="0"/>
              </a:rPr>
              <a:t>security systems to help protect assets</a:t>
            </a:r>
            <a:r>
              <a:rPr lang="en-US" sz="3800" dirty="0" smtClean="0">
                <a:latin typeface="Perpetua" pitchFamily="18" charset="0"/>
              </a:rPr>
              <a:t>. </a:t>
            </a:r>
          </a:p>
          <a:p>
            <a:pPr>
              <a:buNone/>
            </a:pPr>
            <a:endParaRPr lang="en-US" sz="3200" dirty="0" smtClean="0">
              <a:latin typeface="Perpetua" pitchFamily="18" charset="0"/>
            </a:endParaRPr>
          </a:p>
          <a:p>
            <a:r>
              <a:rPr lang="en-US" sz="3200" b="1" dirty="0" smtClean="0">
                <a:latin typeface="Perpetua" pitchFamily="18" charset="0"/>
              </a:rPr>
              <a:t>Future work </a:t>
            </a:r>
            <a:r>
              <a:rPr lang="en-US" sz="3200" dirty="0" smtClean="0">
                <a:latin typeface="Perpetua" pitchFamily="18" charset="0"/>
              </a:rPr>
              <a:t>is </a:t>
            </a:r>
            <a:r>
              <a:rPr lang="en-US" sz="3200" b="1" dirty="0" smtClean="0">
                <a:latin typeface="Perpetua" pitchFamily="18" charset="0"/>
              </a:rPr>
              <a:t>done extensively </a:t>
            </a:r>
            <a:r>
              <a:rPr lang="en-US" sz="3200" dirty="0" smtClean="0">
                <a:latin typeface="Perpetua" pitchFamily="18" charset="0"/>
              </a:rPr>
              <a:t>on </a:t>
            </a:r>
            <a:r>
              <a:rPr lang="en-US" sz="3200" b="1" dirty="0" smtClean="0">
                <a:latin typeface="Perpetua" pitchFamily="18" charset="0"/>
              </a:rPr>
              <a:t>behavioral biometrics </a:t>
            </a:r>
            <a:r>
              <a:rPr lang="en-US" sz="3200" dirty="0" smtClean="0">
                <a:latin typeface="Perpetua" pitchFamily="18" charset="0"/>
              </a:rPr>
              <a:t>since they are more </a:t>
            </a:r>
            <a:r>
              <a:rPr lang="en-US" sz="3200" b="1" dirty="0" smtClean="0">
                <a:latin typeface="Perpetua" pitchFamily="18" charset="0"/>
              </a:rPr>
              <a:t>robust, reliable, and personalized</a:t>
            </a:r>
            <a:r>
              <a:rPr lang="en-US" sz="3200" dirty="0" smtClean="0">
                <a:latin typeface="Perpetua" pitchFamily="18" charset="0"/>
              </a:rPr>
              <a:t>.</a:t>
            </a:r>
          </a:p>
          <a:p>
            <a:pPr>
              <a:buNone/>
            </a:pPr>
            <a:endParaRPr lang="en-US" sz="3200" b="1" dirty="0" smtClean="0">
              <a:latin typeface="Perpetua" pitchFamily="18" charset="0"/>
            </a:endParaRPr>
          </a:p>
          <a:p>
            <a:r>
              <a:rPr lang="en-US" sz="3200" b="1" dirty="0" smtClean="0">
                <a:latin typeface="Perpetua" pitchFamily="18" charset="0"/>
              </a:rPr>
              <a:t>Issues for Future Research in Biometrics:</a:t>
            </a:r>
            <a:endParaRPr lang="en-US" sz="3200" b="1" dirty="0" smtClean="0">
              <a:latin typeface="Perpetua" pitchFamily="18" charset="0"/>
            </a:endParaRPr>
          </a:p>
          <a:p>
            <a:pPr lvl="1"/>
            <a:r>
              <a:rPr lang="en-US" sz="3100" dirty="0" smtClean="0">
                <a:latin typeface="Perpetua" pitchFamily="18" charset="0"/>
              </a:rPr>
              <a:t>Face (Skin </a:t>
            </a:r>
            <a:r>
              <a:rPr lang="en-US" sz="3100" dirty="0" smtClean="0">
                <a:latin typeface="Perpetua" pitchFamily="18" charset="0"/>
              </a:rPr>
              <a:t>texture and </a:t>
            </a:r>
            <a:r>
              <a:rPr lang="en-US" sz="3100" dirty="0" smtClean="0">
                <a:latin typeface="Perpetua" pitchFamily="18" charset="0"/>
              </a:rPr>
              <a:t>reflectance / 3D Face)</a:t>
            </a:r>
          </a:p>
          <a:p>
            <a:pPr lvl="1"/>
            <a:r>
              <a:rPr lang="en-US" sz="3100" dirty="0" smtClean="0">
                <a:latin typeface="Perpetua" pitchFamily="18" charset="0"/>
              </a:rPr>
              <a:t>Fingerprint </a:t>
            </a:r>
            <a:r>
              <a:rPr lang="en-US" sz="3100" dirty="0" smtClean="0">
                <a:latin typeface="Perpetua" pitchFamily="18" charset="0"/>
              </a:rPr>
              <a:t>@ </a:t>
            </a:r>
            <a:r>
              <a:rPr lang="en-US" sz="3100" dirty="0" smtClean="0">
                <a:latin typeface="Perpetua" pitchFamily="18" charset="0"/>
              </a:rPr>
              <a:t>distance</a:t>
            </a:r>
          </a:p>
          <a:p>
            <a:pPr lvl="1"/>
            <a:r>
              <a:rPr lang="en-US" sz="3100" dirty="0" smtClean="0">
                <a:latin typeface="Perpetua" pitchFamily="18" charset="0"/>
              </a:rPr>
              <a:t>Multi-biometrics</a:t>
            </a:r>
          </a:p>
          <a:p>
            <a:pPr lvl="1"/>
            <a:r>
              <a:rPr lang="en-US" sz="3100" dirty="0" smtClean="0">
                <a:latin typeface="Perpetua" pitchFamily="18" charset="0"/>
              </a:rPr>
              <a:t>Simulation, e.g., synthetic </a:t>
            </a:r>
            <a:r>
              <a:rPr lang="en-US" sz="3100" dirty="0" smtClean="0">
                <a:latin typeface="Perpetua" pitchFamily="18" charset="0"/>
              </a:rPr>
              <a:t>aging</a:t>
            </a:r>
          </a:p>
          <a:p>
            <a:pPr lvl="1">
              <a:buNone/>
            </a:pPr>
            <a:endParaRPr lang="en-US" sz="3200" dirty="0" smtClean="0">
              <a:latin typeface="Perpetua" pitchFamily="18" charset="0"/>
            </a:endParaRP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854C-079E-4CDF-97BA-2804B6AC9687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4000" i="1" dirty="0" smtClean="0"/>
              <a:t>The Future of Personalization</a:t>
            </a:r>
            <a:endParaRPr lang="en-US" i="1" dirty="0"/>
          </a:p>
        </p:txBody>
      </p:sp>
      <p:pic>
        <p:nvPicPr>
          <p:cNvPr id="6" name="Content Placeholder 5" descr="Untitled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800" y="2002028"/>
            <a:ext cx="6509935" cy="3695318"/>
          </a:xfrm>
          <a:ln w="28575"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854C-079E-4CDF-97BA-2804B6AC9687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39825"/>
          </a:xfrm>
        </p:spPr>
        <p:txBody>
          <a:bodyPr/>
          <a:lstStyle/>
          <a:p>
            <a:r>
              <a:rPr lang="en-US" i="1" dirty="0" smtClean="0"/>
              <a:t>Thank You </a:t>
            </a:r>
            <a:r>
              <a:rPr lang="en-US" i="1" dirty="0"/>
              <a:t>F</a:t>
            </a:r>
            <a:r>
              <a:rPr lang="en-US" i="1" dirty="0" smtClean="0"/>
              <a:t>or Your Attention !!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E08ED-7DAE-4373-82CC-D44B1F6823EC}" type="slidenum">
              <a:rPr lang="en-US" altLang="en-US" smtClean="0"/>
              <a:pPr/>
              <a:t>44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1371600" y="2286000"/>
            <a:ext cx="73914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Questions </a:t>
            </a:r>
          </a:p>
          <a:p>
            <a:pPr algn="ctr"/>
            <a:r>
              <a:rPr lang="en-US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&amp; </a:t>
            </a:r>
          </a:p>
          <a:p>
            <a:pPr algn="ctr"/>
            <a:r>
              <a:rPr lang="en-US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Answers</a:t>
            </a:r>
            <a:endParaRPr lang="en-US" sz="54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ometrics-artic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389597"/>
            <a:ext cx="2590800" cy="317300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D22D-DC57-4158-BC08-E3213A8934D8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>
                <a:latin typeface="Century Gothic" pitchFamily="34" charset="0"/>
              </a:rPr>
              <a:t>Outline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924800" cy="4572000"/>
          </a:xfrm>
        </p:spPr>
        <p:txBody>
          <a:bodyPr/>
          <a:lstStyle/>
          <a:p>
            <a:r>
              <a:rPr lang="en-US" sz="2600" b="1" dirty="0">
                <a:latin typeface="Century Gothic" pitchFamily="34" charset="0"/>
              </a:rPr>
              <a:t>Introduction</a:t>
            </a:r>
          </a:p>
          <a:p>
            <a:r>
              <a:rPr lang="en-US" sz="2600" b="1" dirty="0" smtClean="0">
                <a:solidFill>
                  <a:srgbClr val="FF0000"/>
                </a:solidFill>
                <a:latin typeface="Century Gothic" pitchFamily="34" charset="0"/>
              </a:rPr>
              <a:t>Biometrics Defined</a:t>
            </a:r>
            <a:endParaRPr lang="en-US" sz="2600" b="1" dirty="0">
              <a:solidFill>
                <a:srgbClr val="FF0000"/>
              </a:solidFill>
              <a:latin typeface="Century Gothic" pitchFamily="34" charset="0"/>
            </a:endParaRPr>
          </a:p>
          <a:p>
            <a:r>
              <a:rPr lang="en-US" sz="2600" b="1" dirty="0" smtClean="0">
                <a:latin typeface="Century Gothic" pitchFamily="34" charset="0"/>
              </a:rPr>
              <a:t>Biometric System Implementation</a:t>
            </a:r>
          </a:p>
          <a:p>
            <a:r>
              <a:rPr lang="en-US" sz="2600" b="1" dirty="0" smtClean="0">
                <a:latin typeface="Century Gothic" pitchFamily="34" charset="0"/>
              </a:rPr>
              <a:t>Primary Driving Forces</a:t>
            </a:r>
            <a:endParaRPr lang="en-US" sz="2600" b="1" dirty="0">
              <a:latin typeface="Century Gothic" pitchFamily="34" charset="0"/>
            </a:endParaRPr>
          </a:p>
          <a:p>
            <a:r>
              <a:rPr lang="en-US" sz="2600" b="1" dirty="0" smtClean="0">
                <a:latin typeface="Century Gothic" pitchFamily="34" charset="0"/>
              </a:rPr>
              <a:t>Types of Biometrics</a:t>
            </a:r>
            <a:endParaRPr lang="en-US" sz="2600" b="1" dirty="0">
              <a:latin typeface="Century Gothic" pitchFamily="34" charset="0"/>
            </a:endParaRPr>
          </a:p>
          <a:p>
            <a:r>
              <a:rPr lang="en-US" sz="2600" b="1" dirty="0" smtClean="0">
                <a:latin typeface="Century Gothic" pitchFamily="34" charset="0"/>
              </a:rPr>
              <a:t>Challenges &amp; Threats</a:t>
            </a:r>
            <a:endParaRPr lang="en-US" sz="2600" b="1" dirty="0">
              <a:latin typeface="Century Gothic" pitchFamily="34" charset="0"/>
            </a:endParaRPr>
          </a:p>
          <a:p>
            <a:r>
              <a:rPr lang="en-US" sz="2600" b="1" dirty="0" smtClean="0">
                <a:latin typeface="Century Gothic" pitchFamily="34" charset="0"/>
              </a:rPr>
              <a:t>Promises and Future Work</a:t>
            </a:r>
          </a:p>
          <a:p>
            <a:r>
              <a:rPr lang="en-US" sz="2600" b="1" dirty="0" smtClean="0">
                <a:latin typeface="Century Gothic" pitchFamily="34" charset="0"/>
              </a:rPr>
              <a:t>Conclusion</a:t>
            </a:r>
            <a:endParaRPr lang="en-US" sz="2600" b="1" dirty="0">
              <a:latin typeface="Century Gothic" pitchFamily="34" charset="0"/>
            </a:endParaRPr>
          </a:p>
        </p:txBody>
      </p:sp>
      <p:pic>
        <p:nvPicPr>
          <p:cNvPr id="186372" name="Picture 4" descr="MCj0431512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304800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50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latin typeface="Perpetua" pitchFamily="18" charset="0"/>
              </a:rPr>
              <a:t>The </a:t>
            </a:r>
            <a:r>
              <a:rPr lang="en-US" sz="2800" b="1" dirty="0" smtClean="0">
                <a:latin typeface="Perpetua" pitchFamily="18" charset="0"/>
              </a:rPr>
              <a:t>security field </a:t>
            </a:r>
            <a:r>
              <a:rPr lang="en-US" sz="2800" dirty="0" smtClean="0">
                <a:latin typeface="Perpetua" pitchFamily="18" charset="0"/>
              </a:rPr>
              <a:t>uses </a:t>
            </a:r>
            <a:r>
              <a:rPr lang="en-US" sz="2800" b="1" dirty="0" smtClean="0">
                <a:latin typeface="Perpetua" pitchFamily="18" charset="0"/>
              </a:rPr>
              <a:t>3 different types of identification</a:t>
            </a:r>
            <a:r>
              <a:rPr lang="en-US" sz="2800" dirty="0" smtClean="0">
                <a:latin typeface="Perpetua" pitchFamily="18" charset="0"/>
              </a:rPr>
              <a:t>:</a:t>
            </a:r>
          </a:p>
          <a:p>
            <a:pPr>
              <a:buNone/>
            </a:pPr>
            <a:endParaRPr lang="en-US" sz="1000" dirty="0" smtClean="0">
              <a:latin typeface="Perpetua" pitchFamily="18" charset="0"/>
            </a:endParaRP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Perpetua" pitchFamily="18" charset="0"/>
              </a:rPr>
              <a:t>Something You Know — a password, PIN, or piece </a:t>
            </a:r>
            <a:r>
              <a:rPr lang="en-US" sz="2800" dirty="0" smtClean="0">
                <a:latin typeface="Perpetua" pitchFamily="18" charset="0"/>
              </a:rPr>
              <a:t>of personal information (such as your mother's maiden name)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Perpetua" pitchFamily="18" charset="0"/>
              </a:rPr>
              <a:t> Something You Have — a card key, smart card, or </a:t>
            </a:r>
            <a:r>
              <a:rPr lang="en-US" sz="2800" dirty="0" smtClean="0">
                <a:latin typeface="Perpetua" pitchFamily="18" charset="0"/>
              </a:rPr>
              <a:t>token (like a </a:t>
            </a:r>
            <a:r>
              <a:rPr lang="en-US" sz="2800" dirty="0" err="1" smtClean="0">
                <a:latin typeface="Perpetua" pitchFamily="18" charset="0"/>
              </a:rPr>
              <a:t>SecureID</a:t>
            </a:r>
            <a:r>
              <a:rPr lang="en-US" sz="2800" dirty="0" smtClean="0">
                <a:latin typeface="Perpetua" pitchFamily="18" charset="0"/>
              </a:rPr>
              <a:t> card)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Perpetua" pitchFamily="18" charset="0"/>
              </a:rPr>
              <a:t>Something You Are — a biometric</a:t>
            </a:r>
          </a:p>
          <a:p>
            <a:pPr marL="514350" indent="-514350">
              <a:buNone/>
            </a:pPr>
            <a:endParaRPr lang="en-US" sz="1000" b="1" dirty="0" smtClean="0">
              <a:latin typeface="Perpetua" pitchFamily="18" charset="0"/>
            </a:endParaRPr>
          </a:p>
          <a:p>
            <a:r>
              <a:rPr lang="en-US" sz="2800" dirty="0" smtClean="0">
                <a:latin typeface="Perpetua" pitchFamily="18" charset="0"/>
              </a:rPr>
              <a:t>Biometric = most secure and convenient authentication tool. </a:t>
            </a:r>
          </a:p>
          <a:p>
            <a:r>
              <a:rPr lang="en-US" sz="2800" dirty="0" smtClean="0">
                <a:latin typeface="Perpetua" pitchFamily="18" charset="0"/>
              </a:rPr>
              <a:t>It can't be borrowed, stolen, or forgotten, and forging one is practically impossible.</a:t>
            </a:r>
            <a:endParaRPr lang="en-US" sz="2800" dirty="0">
              <a:latin typeface="Perpetu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854C-079E-4CDF-97BA-2804B6AC9687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a Biometric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89075"/>
            <a:ext cx="8229600" cy="453072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900" dirty="0" smtClean="0">
                <a:latin typeface="Perpetua" pitchFamily="18" charset="0"/>
              </a:rPr>
              <a:t>If a biological, physiological, or behavioral characteristic has the following properties:</a:t>
            </a:r>
          </a:p>
          <a:p>
            <a:pPr>
              <a:buFont typeface="Wingdings" pitchFamily="2" charset="2"/>
              <a:buChar char="q"/>
            </a:pPr>
            <a:r>
              <a:rPr lang="en-US" sz="2900" dirty="0" smtClean="0">
                <a:latin typeface="Perpetua" pitchFamily="18" charset="0"/>
              </a:rPr>
              <a:t>Uniqueness </a:t>
            </a:r>
          </a:p>
          <a:p>
            <a:pPr>
              <a:buFont typeface="Wingdings" pitchFamily="2" charset="2"/>
              <a:buChar char="q"/>
            </a:pPr>
            <a:r>
              <a:rPr lang="en-US" sz="2900" dirty="0" smtClean="0">
                <a:latin typeface="Perpetua" pitchFamily="18" charset="0"/>
              </a:rPr>
              <a:t>Universality </a:t>
            </a:r>
          </a:p>
          <a:p>
            <a:pPr>
              <a:buFont typeface="Wingdings" pitchFamily="2" charset="2"/>
              <a:buChar char="q"/>
            </a:pPr>
            <a:r>
              <a:rPr lang="en-US" sz="2900" dirty="0" smtClean="0">
                <a:latin typeface="Perpetua" pitchFamily="18" charset="0"/>
              </a:rPr>
              <a:t>Permanence</a:t>
            </a:r>
          </a:p>
          <a:p>
            <a:pPr>
              <a:buFont typeface="Wingdings" pitchFamily="2" charset="2"/>
              <a:buChar char="q"/>
            </a:pPr>
            <a:r>
              <a:rPr lang="en-US" sz="2900" dirty="0" smtClean="0">
                <a:latin typeface="Perpetua" pitchFamily="18" charset="0"/>
              </a:rPr>
              <a:t>Measurability</a:t>
            </a:r>
          </a:p>
          <a:p>
            <a:pPr>
              <a:buNone/>
            </a:pPr>
            <a:r>
              <a:rPr lang="en-US" sz="2900" dirty="0" smtClean="0">
                <a:latin typeface="Perpetua" pitchFamily="18" charset="0"/>
              </a:rPr>
              <a:t>….then it can potentially serve as a biometric </a:t>
            </a:r>
            <a:r>
              <a:rPr lang="en-US" sz="2900" i="1" dirty="0" smtClean="0">
                <a:latin typeface="Perpetua" pitchFamily="18" charset="0"/>
              </a:rPr>
              <a:t>for a given application</a:t>
            </a:r>
            <a:r>
              <a:rPr lang="en-US" sz="2900" dirty="0" smtClean="0">
                <a:latin typeface="Perpetua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854C-079E-4CDF-97BA-2804B6AC9687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ometrics-artic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389597"/>
            <a:ext cx="2590800" cy="317300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D22D-DC57-4158-BC08-E3213A8934D8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>
                <a:latin typeface="Century Gothic" pitchFamily="34" charset="0"/>
              </a:rPr>
              <a:t>Outline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924800" cy="4572000"/>
          </a:xfrm>
        </p:spPr>
        <p:txBody>
          <a:bodyPr/>
          <a:lstStyle/>
          <a:p>
            <a:r>
              <a:rPr lang="en-US" sz="2600" b="1" dirty="0">
                <a:latin typeface="Century Gothic" pitchFamily="34" charset="0"/>
              </a:rPr>
              <a:t>Introduction</a:t>
            </a:r>
          </a:p>
          <a:p>
            <a:r>
              <a:rPr lang="en-US" sz="2600" b="1" dirty="0" smtClean="0">
                <a:latin typeface="Century Gothic" pitchFamily="34" charset="0"/>
              </a:rPr>
              <a:t>Biometrics Defined</a:t>
            </a:r>
            <a:endParaRPr lang="en-US" sz="2600" b="1" dirty="0">
              <a:latin typeface="Century Gothic" pitchFamily="34" charset="0"/>
            </a:endParaRPr>
          </a:p>
          <a:p>
            <a:r>
              <a:rPr lang="en-US" sz="2600" b="1" dirty="0" smtClean="0">
                <a:solidFill>
                  <a:srgbClr val="FF0000"/>
                </a:solidFill>
                <a:latin typeface="Century Gothic" pitchFamily="34" charset="0"/>
              </a:rPr>
              <a:t>Biometric System Implementation</a:t>
            </a:r>
          </a:p>
          <a:p>
            <a:r>
              <a:rPr lang="en-US" sz="2600" b="1" dirty="0" smtClean="0">
                <a:latin typeface="Century Gothic" pitchFamily="34" charset="0"/>
              </a:rPr>
              <a:t>Primary Driving Forces</a:t>
            </a:r>
            <a:endParaRPr lang="en-US" sz="2600" b="1" dirty="0">
              <a:latin typeface="Century Gothic" pitchFamily="34" charset="0"/>
            </a:endParaRPr>
          </a:p>
          <a:p>
            <a:r>
              <a:rPr lang="en-US" sz="2600" b="1" dirty="0" smtClean="0">
                <a:latin typeface="Century Gothic" pitchFamily="34" charset="0"/>
              </a:rPr>
              <a:t>Types of Biometrics</a:t>
            </a:r>
            <a:endParaRPr lang="en-US" sz="2600" b="1" dirty="0">
              <a:latin typeface="Century Gothic" pitchFamily="34" charset="0"/>
            </a:endParaRPr>
          </a:p>
          <a:p>
            <a:r>
              <a:rPr lang="en-US" sz="2600" b="1" dirty="0" smtClean="0">
                <a:latin typeface="Century Gothic" pitchFamily="34" charset="0"/>
              </a:rPr>
              <a:t>Challenges &amp; Threats</a:t>
            </a:r>
            <a:endParaRPr lang="en-US" sz="2600" b="1" dirty="0">
              <a:latin typeface="Century Gothic" pitchFamily="34" charset="0"/>
            </a:endParaRPr>
          </a:p>
          <a:p>
            <a:r>
              <a:rPr lang="en-US" sz="2600" b="1" dirty="0" smtClean="0">
                <a:latin typeface="Century Gothic" pitchFamily="34" charset="0"/>
              </a:rPr>
              <a:t>Promises and Future Work</a:t>
            </a:r>
          </a:p>
          <a:p>
            <a:r>
              <a:rPr lang="en-US" sz="2600" b="1" dirty="0" smtClean="0">
                <a:latin typeface="Century Gothic" pitchFamily="34" charset="0"/>
              </a:rPr>
              <a:t>Conclusion</a:t>
            </a:r>
            <a:endParaRPr lang="en-US" sz="2600" b="1" dirty="0">
              <a:latin typeface="Century Gothic" pitchFamily="34" charset="0"/>
            </a:endParaRPr>
          </a:p>
        </p:txBody>
      </p:sp>
      <p:pic>
        <p:nvPicPr>
          <p:cNvPr id="186372" name="Picture 4" descr="MCj0431512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304800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Biometric System Implementation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5181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Perpetua" pitchFamily="18" charset="0"/>
              </a:rPr>
              <a:t>Biometric identification systems = </a:t>
            </a:r>
            <a:r>
              <a:rPr lang="en-US" b="1" dirty="0" smtClean="0">
                <a:latin typeface="Perpetua" pitchFamily="18" charset="0"/>
              </a:rPr>
              <a:t>pattern recognition systems</a:t>
            </a:r>
          </a:p>
          <a:p>
            <a:r>
              <a:rPr lang="en-US" dirty="0" smtClean="0">
                <a:latin typeface="Perpetua" pitchFamily="18" charset="0"/>
              </a:rPr>
              <a:t>Use </a:t>
            </a:r>
            <a:r>
              <a:rPr lang="en-US" b="1" dirty="0" smtClean="0">
                <a:latin typeface="Perpetua" pitchFamily="18" charset="0"/>
              </a:rPr>
              <a:t>acquisition devices </a:t>
            </a:r>
            <a:r>
              <a:rPr lang="en-US" dirty="0" smtClean="0">
                <a:latin typeface="Perpetua" pitchFamily="18" charset="0"/>
              </a:rPr>
              <a:t>(cameras and scanning devices to capture images, recordings, or measurements of an individual’s characteristics) and </a:t>
            </a:r>
            <a:r>
              <a:rPr lang="en-US" b="1" dirty="0" smtClean="0">
                <a:latin typeface="Perpetua" pitchFamily="18" charset="0"/>
              </a:rPr>
              <a:t>computer hardware and software </a:t>
            </a:r>
            <a:r>
              <a:rPr lang="en-US" dirty="0" smtClean="0">
                <a:latin typeface="Perpetua" pitchFamily="18" charset="0"/>
              </a:rPr>
              <a:t>to </a:t>
            </a:r>
            <a:r>
              <a:rPr lang="en-US" b="1" dirty="0" smtClean="0">
                <a:latin typeface="Perpetua" pitchFamily="18" charset="0"/>
              </a:rPr>
              <a:t>extract, encode, store, and compare these characteristics</a:t>
            </a:r>
            <a:r>
              <a:rPr lang="en-US" dirty="0" smtClean="0">
                <a:latin typeface="Perpetua" pitchFamily="18" charset="0"/>
              </a:rPr>
              <a:t>.</a:t>
            </a:r>
          </a:p>
          <a:p>
            <a:r>
              <a:rPr lang="en-US" dirty="0" smtClean="0">
                <a:latin typeface="Perpetua" pitchFamily="18" charset="0"/>
              </a:rPr>
              <a:t>Depending on the application, biometric systems can be used in one of </a:t>
            </a:r>
            <a:r>
              <a:rPr lang="en-US" b="1" dirty="0" smtClean="0">
                <a:latin typeface="Perpetua" pitchFamily="18" charset="0"/>
              </a:rPr>
              <a:t>two modes</a:t>
            </a:r>
            <a:r>
              <a:rPr lang="en-US" dirty="0" smtClean="0">
                <a:latin typeface="Perpetua" pitchFamily="18" charset="0"/>
              </a:rPr>
              <a:t>: </a:t>
            </a:r>
          </a:p>
          <a:p>
            <a:pPr lvl="1">
              <a:buFont typeface="Wingdings" pitchFamily="2" charset="2"/>
              <a:buChar char="v"/>
            </a:pPr>
            <a:r>
              <a:rPr lang="en-US" sz="3000" b="1" dirty="0" smtClean="0">
                <a:latin typeface="Perpetua" pitchFamily="18" charset="0"/>
              </a:rPr>
              <a:t>Verification (authentication)</a:t>
            </a:r>
          </a:p>
          <a:p>
            <a:pPr lvl="1">
              <a:buFont typeface="Wingdings" pitchFamily="2" charset="2"/>
              <a:buChar char="v"/>
            </a:pPr>
            <a:r>
              <a:rPr lang="en-US" sz="3000" b="1" dirty="0" smtClean="0">
                <a:latin typeface="Perpetua" pitchFamily="18" charset="0"/>
              </a:rPr>
              <a:t>Identification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D854C-079E-4CDF-97BA-2804B6AC9687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17528</TotalTime>
  <Words>1668</Words>
  <Application>Microsoft PowerPoint</Application>
  <PresentationFormat>On-screen Show (4:3)</PresentationFormat>
  <Paragraphs>443</Paragraphs>
  <Slides>44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Edge</vt:lpstr>
      <vt:lpstr> Biometrics: Overview, Challenges and           Future Vision </vt:lpstr>
      <vt:lpstr>Outline</vt:lpstr>
      <vt:lpstr>Introduction</vt:lpstr>
      <vt:lpstr>Major Milestones in the History of Biometrics</vt:lpstr>
      <vt:lpstr>Outline</vt:lpstr>
      <vt:lpstr>Biometrics</vt:lpstr>
      <vt:lpstr>Characteristics of a Biometric</vt:lpstr>
      <vt:lpstr>Outline</vt:lpstr>
      <vt:lpstr>Biometric System Implementation </vt:lpstr>
      <vt:lpstr>Slide 10</vt:lpstr>
      <vt:lpstr>Slide 11</vt:lpstr>
      <vt:lpstr>Biometric Standards</vt:lpstr>
      <vt:lpstr>Outline</vt:lpstr>
      <vt:lpstr>Biometrics Task Force Movie</vt:lpstr>
      <vt:lpstr>Primary Driving Forces</vt:lpstr>
      <vt:lpstr>Outline</vt:lpstr>
      <vt:lpstr>Types of Biometrics</vt:lpstr>
      <vt:lpstr>Outline</vt:lpstr>
      <vt:lpstr>Slide 19</vt:lpstr>
      <vt:lpstr>Slide 20</vt:lpstr>
      <vt:lpstr>Slide 21</vt:lpstr>
      <vt:lpstr>Outline</vt:lpstr>
      <vt:lpstr>Behavioral Biometrics</vt:lpstr>
      <vt:lpstr>Keystroke Dynamics I</vt:lpstr>
      <vt:lpstr>Keystroke Dynamics II</vt:lpstr>
      <vt:lpstr>Keystroke Dynamics III</vt:lpstr>
      <vt:lpstr>Mouse Dynamics I</vt:lpstr>
      <vt:lpstr>Mouse Dynamics II</vt:lpstr>
      <vt:lpstr>Analysis of Cardiac Sounds</vt:lpstr>
      <vt:lpstr>EEG/ECG </vt:lpstr>
      <vt:lpstr>Gait Recognition </vt:lpstr>
      <vt:lpstr>Outline</vt:lpstr>
      <vt:lpstr>Challenges</vt:lpstr>
      <vt:lpstr>Outline</vt:lpstr>
      <vt:lpstr>Biometric Sensors</vt:lpstr>
      <vt:lpstr>Legal Issues and Public Concerns</vt:lpstr>
      <vt:lpstr>Outline</vt:lpstr>
      <vt:lpstr>Privacy </vt:lpstr>
      <vt:lpstr>Outline</vt:lpstr>
      <vt:lpstr>Promises and Future Work</vt:lpstr>
      <vt:lpstr>Outline</vt:lpstr>
      <vt:lpstr>Conclusion </vt:lpstr>
      <vt:lpstr>Conclusion    The Future of Personalization</vt:lpstr>
      <vt:lpstr>Thank You For Your Attention !!</vt:lpstr>
    </vt:vector>
  </TitlesOfParts>
  <Company>OU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Biometrics</dc:title>
  <cp:lastModifiedBy>user</cp:lastModifiedBy>
  <cp:revision>285</cp:revision>
  <cp:lastPrinted>1601-01-01T00:00:00Z</cp:lastPrinted>
  <dcterms:created xsi:type="dcterms:W3CDTF">2007-02-28T22:16:56Z</dcterms:created>
  <dcterms:modified xsi:type="dcterms:W3CDTF">2010-11-04T01:48:01Z</dcterms:modified>
</cp:coreProperties>
</file>