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60" r:id="rId5"/>
    <p:sldId id="259" r:id="rId6"/>
    <p:sldId id="261" r:id="rId7"/>
    <p:sldId id="262" r:id="rId8"/>
    <p:sldId id="263" r:id="rId9"/>
    <p:sldId id="264" r:id="rId10"/>
    <p:sldId id="267" r:id="rId11"/>
    <p:sldId id="269" r:id="rId12"/>
    <p:sldId id="270" r:id="rId13"/>
    <p:sldId id="271" r:id="rId14"/>
    <p:sldId id="283" r:id="rId15"/>
    <p:sldId id="285" r:id="rId16"/>
    <p:sldId id="286" r:id="rId17"/>
    <p:sldId id="298" r:id="rId18"/>
    <p:sldId id="300" r:id="rId19"/>
    <p:sldId id="302" r:id="rId20"/>
    <p:sldId id="303" r:id="rId21"/>
    <p:sldId id="304" r:id="rId22"/>
    <p:sldId id="305" r:id="rId23"/>
    <p:sldId id="306" r:id="rId24"/>
    <p:sldId id="307" r:id="rId25"/>
    <p:sldId id="308" r:id="rId26"/>
    <p:sldId id="309" r:id="rId27"/>
    <p:sldId id="310" r:id="rId28"/>
    <p:sldId id="311" r:id="rId29"/>
    <p:sldId id="312" r:id="rId30"/>
    <p:sldId id="314" r:id="rId31"/>
    <p:sldId id="31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E4099-75E3-4522-B86C-1A602F310F03}" type="datetimeFigureOut">
              <a:rPr lang="en-CA" smtClean="0"/>
              <a:pPr/>
              <a:t>05/05/2013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A2E28-3572-470F-B94A-A1CC33241526}"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F5A2E28-3572-470F-B94A-A1CC33241526}"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fld id="{22CA89D4-DC2A-4583-AA23-06FD38B85BD7}" type="slidenum">
              <a:rPr lang="en-US" altLang="en-US">
                <a:latin typeface="Times" pitchFamily="18" charset="0"/>
              </a:rPr>
              <a:pPr/>
              <a:t>10</a:t>
            </a:fld>
            <a:endParaRPr lang="en-US" altLang="en-US">
              <a:latin typeface="Times" pitchFamily="18" charset="0"/>
            </a:endParaRPr>
          </a:p>
        </p:txBody>
      </p:sp>
      <p:sp>
        <p:nvSpPr>
          <p:cNvPr id="84995" name="Rectangle 2"/>
          <p:cNvSpPr>
            <a:spLocks noGrp="1" noRot="1" noChangeAspect="1" noChangeArrowheads="1" noTextEdit="1"/>
          </p:cNvSpPr>
          <p:nvPr>
            <p:ph type="sldImg"/>
          </p:nvPr>
        </p:nvSpPr>
        <p:spPr>
          <a:xfrm>
            <a:off x="1144588" y="685800"/>
            <a:ext cx="4570412" cy="3427413"/>
          </a:xfrm>
          <a:ln/>
        </p:spPr>
      </p:sp>
      <p:sp>
        <p:nvSpPr>
          <p:cNvPr id="84996" name="Rectangle 3"/>
          <p:cNvSpPr>
            <a:spLocks noGrp="1" noChangeArrowheads="1"/>
          </p:cNvSpPr>
          <p:nvPr>
            <p:ph type="body" idx="1"/>
          </p:nvPr>
        </p:nvSpPr>
        <p:spPr>
          <a:xfrm>
            <a:off x="915988" y="4341813"/>
            <a:ext cx="5026025" cy="4116387"/>
          </a:xfrm>
          <a:noFill/>
          <a:ln/>
        </p:spPr>
        <p:txBody>
          <a:bodyPr/>
          <a:lstStyle/>
          <a:p>
            <a:endParaRPr lang="fr-CA"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noFill/>
        </p:spPr>
        <p:txBody>
          <a:bodyPr/>
          <a:lstStyle/>
          <a:p>
            <a:fld id="{32A8A795-BC81-41A6-A86A-9CC3FF345137}" type="slidenum">
              <a:rPr lang="en-US" altLang="en-US">
                <a:latin typeface="Times" pitchFamily="18" charset="0"/>
              </a:rPr>
              <a:pPr/>
              <a:t>11</a:t>
            </a:fld>
            <a:endParaRPr lang="en-US" altLang="en-US">
              <a:latin typeface="Times" pitchFamily="18" charset="0"/>
            </a:endParaRPr>
          </a:p>
        </p:txBody>
      </p:sp>
      <p:sp>
        <p:nvSpPr>
          <p:cNvPr id="87043" name="Rectangle 2"/>
          <p:cNvSpPr>
            <a:spLocks noGrp="1" noRot="1" noChangeAspect="1" noChangeArrowheads="1" noTextEdit="1"/>
          </p:cNvSpPr>
          <p:nvPr>
            <p:ph type="sldImg"/>
          </p:nvPr>
        </p:nvSpPr>
        <p:spPr>
          <a:xfrm>
            <a:off x="1489075" y="630238"/>
            <a:ext cx="3690938" cy="2768600"/>
          </a:xfrm>
          <a:ln/>
        </p:spPr>
      </p:sp>
      <p:sp>
        <p:nvSpPr>
          <p:cNvPr id="87044" name="Rectangle 3"/>
          <p:cNvSpPr>
            <a:spLocks noGrp="1" noChangeArrowheads="1"/>
          </p:cNvSpPr>
          <p:nvPr>
            <p:ph type="body" idx="1"/>
          </p:nvPr>
        </p:nvSpPr>
        <p:spPr>
          <a:xfrm>
            <a:off x="452438" y="3978275"/>
            <a:ext cx="5880100" cy="4627563"/>
          </a:xfrm>
          <a:noFill/>
          <a:ln/>
        </p:spPr>
        <p:txBody>
          <a:bodyPr lIns="91397" tIns="45700" rIns="91397" bIns="45700"/>
          <a:lstStyle/>
          <a:p>
            <a:endParaRPr lang="fr-CA"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p:spPr>
        <p:txBody>
          <a:bodyPr/>
          <a:lstStyle/>
          <a:p>
            <a:fld id="{B7DF7331-83C4-4DA1-A833-7C9D593AA259}" type="slidenum">
              <a:rPr lang="en-US" altLang="en-US">
                <a:latin typeface="Times" pitchFamily="18" charset="0"/>
              </a:rPr>
              <a:pPr/>
              <a:t>12</a:t>
            </a:fld>
            <a:endParaRPr lang="en-US" altLang="en-US">
              <a:latin typeface="Times" pitchFamily="18" charset="0"/>
            </a:endParaRPr>
          </a:p>
        </p:txBody>
      </p:sp>
      <p:sp>
        <p:nvSpPr>
          <p:cNvPr id="88067" name="Rectangle 2"/>
          <p:cNvSpPr>
            <a:spLocks noGrp="1" noRot="1" noChangeAspect="1" noChangeArrowheads="1" noTextEdit="1"/>
          </p:cNvSpPr>
          <p:nvPr>
            <p:ph type="sldImg"/>
          </p:nvPr>
        </p:nvSpPr>
        <p:spPr>
          <a:xfrm>
            <a:off x="1144588" y="685800"/>
            <a:ext cx="4570412" cy="3427413"/>
          </a:xfrm>
          <a:ln/>
        </p:spPr>
      </p:sp>
      <p:sp>
        <p:nvSpPr>
          <p:cNvPr id="88068" name="Rectangle 3"/>
          <p:cNvSpPr>
            <a:spLocks noGrp="1" noChangeArrowheads="1"/>
          </p:cNvSpPr>
          <p:nvPr>
            <p:ph type="body" idx="1"/>
          </p:nvPr>
        </p:nvSpPr>
        <p:spPr>
          <a:xfrm>
            <a:off x="915988" y="4341813"/>
            <a:ext cx="5026025" cy="4116387"/>
          </a:xfrm>
          <a:noFill/>
          <a:ln/>
        </p:spPr>
        <p:txBody>
          <a:bodyPr/>
          <a:lstStyle/>
          <a:p>
            <a:endParaRPr lang="fr-CA"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84693267-7710-4F8C-ADBF-16A2E9CCFA5C}" type="slidenum">
              <a:rPr lang="en-US" altLang="en-US">
                <a:latin typeface="Times" pitchFamily="18" charset="0"/>
              </a:rPr>
              <a:pPr/>
              <a:t>13</a:t>
            </a:fld>
            <a:endParaRPr lang="en-US" altLang="en-US">
              <a:latin typeface="Times"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fr-CA"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FFA3D331-F303-4588-BA28-6E157D6F5357}" type="slidenum">
              <a:rPr lang="en-US" altLang="en-US">
                <a:latin typeface="Times" pitchFamily="18" charset="0"/>
              </a:rPr>
              <a:pPr/>
              <a:t>14</a:t>
            </a:fld>
            <a:endParaRPr lang="en-US" altLang="en-US">
              <a:latin typeface="Times" pitchFamily="18" charset="0"/>
            </a:endParaRPr>
          </a:p>
        </p:txBody>
      </p:sp>
      <p:sp>
        <p:nvSpPr>
          <p:cNvPr id="101379" name="Rectangle 2"/>
          <p:cNvSpPr>
            <a:spLocks noGrp="1" noRot="1" noChangeAspect="1" noChangeArrowheads="1" noTextEdit="1"/>
          </p:cNvSpPr>
          <p:nvPr>
            <p:ph type="sldImg"/>
          </p:nvPr>
        </p:nvSpPr>
        <p:spPr>
          <a:xfrm>
            <a:off x="1144588" y="685800"/>
            <a:ext cx="4570412" cy="3427413"/>
          </a:xfrm>
          <a:ln/>
        </p:spPr>
      </p:sp>
      <p:sp>
        <p:nvSpPr>
          <p:cNvPr id="101380" name="Rectangle 3"/>
          <p:cNvSpPr>
            <a:spLocks noGrp="1" noChangeArrowheads="1"/>
          </p:cNvSpPr>
          <p:nvPr>
            <p:ph type="body" idx="1"/>
          </p:nvPr>
        </p:nvSpPr>
        <p:spPr>
          <a:xfrm>
            <a:off x="915988" y="4341813"/>
            <a:ext cx="5026025" cy="4116387"/>
          </a:xfrm>
          <a:noFill/>
          <a:ln/>
        </p:spPr>
        <p:txBody>
          <a:bodyPr/>
          <a:lstStyle/>
          <a:p>
            <a:endParaRPr lang="fr-CA"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C21B918C-58F6-45C0-8371-3D21BFFC1805}" type="slidenum">
              <a:rPr lang="en-US" altLang="en-US">
                <a:latin typeface="Times" pitchFamily="18" charset="0"/>
              </a:rPr>
              <a:pPr/>
              <a:t>15</a:t>
            </a:fld>
            <a:endParaRPr lang="en-US" altLang="en-US">
              <a:latin typeface="Times" pitchFamily="18" charset="0"/>
            </a:endParaRPr>
          </a:p>
        </p:txBody>
      </p:sp>
      <p:sp>
        <p:nvSpPr>
          <p:cNvPr id="103427" name="Rectangle 2"/>
          <p:cNvSpPr>
            <a:spLocks noGrp="1" noRot="1" noChangeAspect="1" noChangeArrowheads="1" noTextEdit="1"/>
          </p:cNvSpPr>
          <p:nvPr>
            <p:ph type="sldImg"/>
          </p:nvPr>
        </p:nvSpPr>
        <p:spPr>
          <a:xfrm>
            <a:off x="1144588" y="685800"/>
            <a:ext cx="4570412" cy="3427413"/>
          </a:xfrm>
          <a:ln/>
        </p:spPr>
      </p:sp>
      <p:sp>
        <p:nvSpPr>
          <p:cNvPr id="103428" name="Rectangle 3"/>
          <p:cNvSpPr>
            <a:spLocks noGrp="1" noChangeArrowheads="1"/>
          </p:cNvSpPr>
          <p:nvPr>
            <p:ph type="body" idx="1"/>
          </p:nvPr>
        </p:nvSpPr>
        <p:spPr>
          <a:xfrm>
            <a:off x="915988" y="4341813"/>
            <a:ext cx="5026025" cy="4116387"/>
          </a:xfrm>
          <a:noFill/>
          <a:ln/>
        </p:spPr>
        <p:txBody>
          <a:bodyPr/>
          <a:lstStyle/>
          <a:p>
            <a:endParaRPr lang="fr-CA"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07981339-8EB5-4A89-8A5C-D4655C7AE4B5}" type="slidenum">
              <a:rPr lang="en-US" altLang="en-US">
                <a:latin typeface="Times" pitchFamily="18" charset="0"/>
              </a:rPr>
              <a:pPr/>
              <a:t>16</a:t>
            </a:fld>
            <a:endParaRPr lang="en-US" altLang="en-US">
              <a:latin typeface="Times" pitchFamily="18" charset="0"/>
            </a:endParaRPr>
          </a:p>
        </p:txBody>
      </p:sp>
      <p:sp>
        <p:nvSpPr>
          <p:cNvPr id="104451" name="Rectangle 2"/>
          <p:cNvSpPr>
            <a:spLocks noGrp="1" noRot="1" noChangeAspect="1" noChangeArrowheads="1" noTextEdit="1"/>
          </p:cNvSpPr>
          <p:nvPr>
            <p:ph type="sldImg"/>
          </p:nvPr>
        </p:nvSpPr>
        <p:spPr>
          <a:xfrm>
            <a:off x="1144588" y="685800"/>
            <a:ext cx="4570412" cy="3427413"/>
          </a:xfrm>
          <a:ln/>
        </p:spPr>
      </p:sp>
      <p:sp>
        <p:nvSpPr>
          <p:cNvPr id="104452" name="Rectangle 3"/>
          <p:cNvSpPr>
            <a:spLocks noGrp="1" noChangeArrowheads="1"/>
          </p:cNvSpPr>
          <p:nvPr>
            <p:ph type="body" idx="1"/>
          </p:nvPr>
        </p:nvSpPr>
        <p:spPr>
          <a:xfrm>
            <a:off x="915988" y="4341813"/>
            <a:ext cx="5026025" cy="4116387"/>
          </a:xfrm>
          <a:noFill/>
          <a:ln/>
        </p:spPr>
        <p:txBody>
          <a:bodyPr/>
          <a:lstStyle/>
          <a:p>
            <a:endParaRPr lang="fr-CA"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09B3C065-FF66-456E-8410-CCB3CF925A7A}" type="slidenum">
              <a:rPr lang="en-US" altLang="en-US">
                <a:latin typeface="Times" pitchFamily="18" charset="0"/>
              </a:rPr>
              <a:pPr/>
              <a:t>17</a:t>
            </a:fld>
            <a:endParaRPr lang="en-US" altLang="en-US">
              <a:latin typeface="Times"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fr-CA"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noFill/>
        </p:spPr>
        <p:txBody>
          <a:bodyPr/>
          <a:lstStyle/>
          <a:p>
            <a:fld id="{F5AFD757-C116-4C7E-8414-B6A9A4122C11}" type="slidenum">
              <a:rPr lang="en-US" altLang="en-US">
                <a:latin typeface="Times" pitchFamily="18" charset="0"/>
              </a:rPr>
              <a:pPr/>
              <a:t>18</a:t>
            </a:fld>
            <a:endParaRPr lang="en-US" altLang="en-US">
              <a:latin typeface="Times" pitchFamily="18" charset="0"/>
            </a:endParaRPr>
          </a:p>
        </p:txBody>
      </p:sp>
      <p:sp>
        <p:nvSpPr>
          <p:cNvPr id="118787" name="Rectangle 2"/>
          <p:cNvSpPr>
            <a:spLocks noGrp="1" noRot="1" noChangeAspect="1" noChangeArrowheads="1" noTextEdit="1"/>
          </p:cNvSpPr>
          <p:nvPr>
            <p:ph type="sldImg"/>
          </p:nvPr>
        </p:nvSpPr>
        <p:spPr>
          <a:xfrm>
            <a:off x="1144588" y="685800"/>
            <a:ext cx="4570412" cy="3427413"/>
          </a:xfrm>
          <a:ln/>
        </p:spPr>
      </p:sp>
      <p:sp>
        <p:nvSpPr>
          <p:cNvPr id="118788" name="Rectangle 3"/>
          <p:cNvSpPr>
            <a:spLocks noGrp="1" noChangeArrowheads="1"/>
          </p:cNvSpPr>
          <p:nvPr>
            <p:ph type="body" idx="1"/>
          </p:nvPr>
        </p:nvSpPr>
        <p:spPr>
          <a:xfrm>
            <a:off x="915988" y="4341813"/>
            <a:ext cx="5026025" cy="4116387"/>
          </a:xfrm>
          <a:noFill/>
          <a:ln/>
        </p:spPr>
        <p:txBody>
          <a:bodyPr/>
          <a:lstStyle/>
          <a:p>
            <a:endParaRPr lang="fr-CA" smtClean="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F5A2E28-3572-470F-B94A-A1CC33241526}"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4E1674A3-5377-4C20-AB88-C8E462601803}" type="slidenum">
              <a:rPr lang="en-US" altLang="en-US">
                <a:latin typeface="Times" pitchFamily="18" charset="0"/>
              </a:rPr>
              <a:pPr/>
              <a:t>2</a:t>
            </a:fld>
            <a:endParaRPr lang="en-US" altLang="en-US">
              <a:latin typeface="Times"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fr-CA"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9598266-BC6F-44D7-9115-CEEA46696323}" type="slidenum">
              <a:rPr lang="en-US" altLang="en-US"/>
              <a:pPr/>
              <a:t>20</a:t>
            </a:fld>
            <a:endParaRPr lang="en-US" altLang="en-US"/>
          </a:p>
        </p:txBody>
      </p:sp>
      <p:sp>
        <p:nvSpPr>
          <p:cNvPr id="581634" name="Rectangle 2"/>
          <p:cNvSpPr>
            <a:spLocks noGrp="1" noRot="1" noChangeAspect="1" noChangeArrowheads="1" noTextEdit="1"/>
          </p:cNvSpPr>
          <p:nvPr>
            <p:ph type="sldImg"/>
          </p:nvPr>
        </p:nvSpPr>
        <p:spPr>
          <a:xfrm>
            <a:off x="1144588" y="685800"/>
            <a:ext cx="4572000" cy="3429000"/>
          </a:xfrm>
          <a:ln/>
        </p:spPr>
      </p:sp>
      <p:sp>
        <p:nvSpPr>
          <p:cNvPr id="581635" name="Rectangle 3"/>
          <p:cNvSpPr>
            <a:spLocks noGrp="1" noChangeArrowheads="1"/>
          </p:cNvSpPr>
          <p:nvPr>
            <p:ph type="body" idx="1"/>
          </p:nvPr>
        </p:nvSpPr>
        <p:spPr>
          <a:xfrm>
            <a:off x="685800" y="4343400"/>
            <a:ext cx="5486400" cy="4114800"/>
          </a:xfrm>
        </p:spPr>
        <p:txBody>
          <a:bodyPr/>
          <a:lstStyle/>
          <a:p>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F484944-4A15-4BF8-835E-97EB998EA2E4}" type="slidenum">
              <a:rPr lang="en-US" altLang="en-US"/>
              <a:pPr/>
              <a:t>21</a:t>
            </a:fld>
            <a:endParaRPr lang="en-US" altLang="en-US"/>
          </a:p>
        </p:txBody>
      </p:sp>
      <p:sp>
        <p:nvSpPr>
          <p:cNvPr id="583682" name="Rectangle 2"/>
          <p:cNvSpPr>
            <a:spLocks noGrp="1" noRot="1" noChangeAspect="1" noChangeArrowheads="1" noTextEdit="1"/>
          </p:cNvSpPr>
          <p:nvPr>
            <p:ph type="sldImg"/>
          </p:nvPr>
        </p:nvSpPr>
        <p:spPr>
          <a:xfrm>
            <a:off x="1144588" y="685800"/>
            <a:ext cx="4572000" cy="3429000"/>
          </a:xfrm>
          <a:ln/>
        </p:spPr>
      </p:sp>
      <p:sp>
        <p:nvSpPr>
          <p:cNvPr id="583683" name="Rectangle 3"/>
          <p:cNvSpPr>
            <a:spLocks noGrp="1" noChangeArrowheads="1"/>
          </p:cNvSpPr>
          <p:nvPr>
            <p:ph type="body" idx="1"/>
          </p:nvPr>
        </p:nvSpPr>
        <p:spPr>
          <a:xfrm>
            <a:off x="685800" y="4343400"/>
            <a:ext cx="5486400" cy="4114800"/>
          </a:xfrm>
        </p:spPr>
        <p:txBody>
          <a:bodyPr/>
          <a:lstStyle/>
          <a:p>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B49A828-5B65-469C-9FC0-67A732B90B1F}" type="slidenum">
              <a:rPr lang="en-US" altLang="en-US"/>
              <a:pPr/>
              <a:t>22</a:t>
            </a:fld>
            <a:endParaRPr lang="en-US" altLang="en-US"/>
          </a:p>
        </p:txBody>
      </p:sp>
      <p:sp>
        <p:nvSpPr>
          <p:cNvPr id="585730" name="Rectangle 2"/>
          <p:cNvSpPr>
            <a:spLocks noGrp="1" noRot="1" noChangeAspect="1" noChangeArrowheads="1" noTextEdit="1"/>
          </p:cNvSpPr>
          <p:nvPr>
            <p:ph type="sldImg"/>
          </p:nvPr>
        </p:nvSpPr>
        <p:spPr>
          <a:xfrm>
            <a:off x="1144588" y="685800"/>
            <a:ext cx="4572000" cy="3429000"/>
          </a:xfrm>
          <a:ln/>
        </p:spPr>
      </p:sp>
      <p:sp>
        <p:nvSpPr>
          <p:cNvPr id="585731" name="Rectangle 3"/>
          <p:cNvSpPr>
            <a:spLocks noGrp="1" noChangeArrowheads="1"/>
          </p:cNvSpPr>
          <p:nvPr>
            <p:ph type="body" idx="1"/>
          </p:nvPr>
        </p:nvSpPr>
        <p:spPr>
          <a:xfrm>
            <a:off x="685800" y="4343400"/>
            <a:ext cx="5486400" cy="4114800"/>
          </a:xfrm>
        </p:spPr>
        <p:txBody>
          <a:bodyPr/>
          <a:lstStyle/>
          <a:p>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1DD873-5DEE-45F5-8B35-4A2CA541D840}" type="slidenum">
              <a:rPr lang="en-US" altLang="en-US"/>
              <a:pPr/>
              <a:t>23</a:t>
            </a:fld>
            <a:endParaRPr lang="en-US" altLang="en-US"/>
          </a:p>
        </p:txBody>
      </p:sp>
      <p:sp>
        <p:nvSpPr>
          <p:cNvPr id="589826" name="Rectangle 2"/>
          <p:cNvSpPr>
            <a:spLocks noGrp="1" noRot="1" noChangeAspect="1" noChangeArrowheads="1" noTextEdit="1"/>
          </p:cNvSpPr>
          <p:nvPr>
            <p:ph type="sldImg"/>
          </p:nvPr>
        </p:nvSpPr>
        <p:spPr>
          <a:xfrm>
            <a:off x="1104900" y="533400"/>
            <a:ext cx="4876800" cy="3657600"/>
          </a:xfrm>
          <a:ln/>
        </p:spPr>
      </p:sp>
      <p:sp>
        <p:nvSpPr>
          <p:cNvPr id="58982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B94198F-7FAD-44D9-9AFB-882D2D495874}" type="slidenum">
              <a:rPr lang="en-US" altLang="en-US"/>
              <a:pPr/>
              <a:t>24</a:t>
            </a:fld>
            <a:endParaRPr lang="en-US" altLang="en-US"/>
          </a:p>
        </p:txBody>
      </p:sp>
      <p:sp>
        <p:nvSpPr>
          <p:cNvPr id="591874" name="Rectangle 2"/>
          <p:cNvSpPr>
            <a:spLocks noGrp="1" noRot="1" noChangeAspect="1" noChangeArrowheads="1" noTextEdit="1"/>
          </p:cNvSpPr>
          <p:nvPr>
            <p:ph type="sldImg"/>
          </p:nvPr>
        </p:nvSpPr>
        <p:spPr>
          <a:xfrm>
            <a:off x="1104900" y="534988"/>
            <a:ext cx="4875213" cy="3656012"/>
          </a:xfrm>
          <a:ln/>
        </p:spPr>
      </p:sp>
      <p:sp>
        <p:nvSpPr>
          <p:cNvPr id="591875" name="Rectangle 3"/>
          <p:cNvSpPr>
            <a:spLocks noGrp="1" noChangeArrowheads="1"/>
          </p:cNvSpPr>
          <p:nvPr>
            <p:ph type="body" idx="1"/>
          </p:nvPr>
        </p:nvSpPr>
        <p:spPr>
          <a:xfrm>
            <a:off x="914400" y="4344988"/>
            <a:ext cx="5029200" cy="4111625"/>
          </a:xfrm>
        </p:spPr>
        <p:txBody>
          <a:bodyPr/>
          <a:lstStyle/>
          <a:p>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C67B9DE-260C-4ACD-A703-C1573265F811}" type="slidenum">
              <a:rPr lang="en-US" altLang="en-US"/>
              <a:pPr/>
              <a:t>25</a:t>
            </a:fld>
            <a:endParaRPr lang="en-US" altLang="en-US"/>
          </a:p>
        </p:txBody>
      </p:sp>
      <p:sp>
        <p:nvSpPr>
          <p:cNvPr id="593922" name="Rectangle 2"/>
          <p:cNvSpPr>
            <a:spLocks noGrp="1" noRot="1" noChangeAspect="1" noChangeArrowheads="1" noTextEdit="1"/>
          </p:cNvSpPr>
          <p:nvPr>
            <p:ph type="sldImg"/>
          </p:nvPr>
        </p:nvSpPr>
        <p:spPr>
          <a:xfrm>
            <a:off x="1104900" y="533400"/>
            <a:ext cx="4876800" cy="3657600"/>
          </a:xfrm>
          <a:ln/>
        </p:spPr>
      </p:sp>
      <p:sp>
        <p:nvSpPr>
          <p:cNvPr id="593923" name="Rectangle 3"/>
          <p:cNvSpPr>
            <a:spLocks noGrp="1" noChangeArrowheads="1"/>
          </p:cNvSpPr>
          <p:nvPr>
            <p:ph type="body" idx="1"/>
          </p:nvPr>
        </p:nvSpPr>
        <p:spPr/>
        <p:txBody>
          <a:bodyPr/>
          <a:lstStyle/>
          <a:p>
            <a:pPr algn="just">
              <a:spcBef>
                <a:spcPts val="300"/>
              </a:spcBef>
              <a:spcAft>
                <a:spcPts val="300"/>
              </a:spcAft>
            </a:pPr>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A57228E-F3C6-4B29-A210-05BEC04B71DB}" type="slidenum">
              <a:rPr lang="en-US" altLang="en-US"/>
              <a:pPr/>
              <a:t>26</a:t>
            </a:fld>
            <a:endParaRPr lang="en-US" altLang="en-US"/>
          </a:p>
        </p:txBody>
      </p:sp>
      <p:sp>
        <p:nvSpPr>
          <p:cNvPr id="595970" name="Rectangle 2"/>
          <p:cNvSpPr>
            <a:spLocks noGrp="1" noRot="1" noChangeAspect="1" noChangeArrowheads="1" noTextEdit="1"/>
          </p:cNvSpPr>
          <p:nvPr>
            <p:ph type="sldImg"/>
          </p:nvPr>
        </p:nvSpPr>
        <p:spPr>
          <a:xfrm>
            <a:off x="1104900" y="533400"/>
            <a:ext cx="4876800" cy="3657600"/>
          </a:xfrm>
          <a:ln/>
        </p:spPr>
      </p:sp>
      <p:sp>
        <p:nvSpPr>
          <p:cNvPr id="595971" name="Rectangle 3"/>
          <p:cNvSpPr>
            <a:spLocks noGrp="1" noChangeArrowheads="1"/>
          </p:cNvSpPr>
          <p:nvPr>
            <p:ph type="body" idx="1"/>
          </p:nvPr>
        </p:nvSpPr>
        <p:spPr>
          <a:xfrm>
            <a:off x="914400" y="4343400"/>
            <a:ext cx="5045075" cy="4114800"/>
          </a:xfrm>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49E38DE-BD21-4B73-AF0F-5AE26E7028E2}" type="slidenum">
              <a:rPr lang="en-US" altLang="en-US"/>
              <a:pPr/>
              <a:t>27</a:t>
            </a:fld>
            <a:endParaRPr lang="en-US" altLang="en-US"/>
          </a:p>
        </p:txBody>
      </p:sp>
      <p:sp>
        <p:nvSpPr>
          <p:cNvPr id="598018" name="Rectangle 2"/>
          <p:cNvSpPr>
            <a:spLocks noGrp="1" noRot="1" noChangeAspect="1" noChangeArrowheads="1" noTextEdit="1"/>
          </p:cNvSpPr>
          <p:nvPr>
            <p:ph type="sldImg"/>
          </p:nvPr>
        </p:nvSpPr>
        <p:spPr>
          <a:xfrm>
            <a:off x="1104900" y="533400"/>
            <a:ext cx="4876800" cy="3657600"/>
          </a:xfrm>
          <a:ln/>
        </p:spPr>
      </p:sp>
      <p:sp>
        <p:nvSpPr>
          <p:cNvPr id="598019" name="Rectangle 3"/>
          <p:cNvSpPr>
            <a:spLocks noGrp="1" noChangeArrowheads="1"/>
          </p:cNvSpPr>
          <p:nvPr>
            <p:ph type="body" idx="1"/>
          </p:nvPr>
        </p:nvSpPr>
        <p:spPr>
          <a:xfrm>
            <a:off x="914400" y="4343400"/>
            <a:ext cx="5192713" cy="4114800"/>
          </a:xfrm>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884299-A341-4556-809A-852D18B681BA}" type="slidenum">
              <a:rPr lang="en-US" altLang="en-US"/>
              <a:pPr/>
              <a:t>28</a:t>
            </a:fld>
            <a:endParaRPr lang="en-US" altLang="en-US"/>
          </a:p>
        </p:txBody>
      </p:sp>
      <p:sp>
        <p:nvSpPr>
          <p:cNvPr id="600066" name="Rectangle 2"/>
          <p:cNvSpPr>
            <a:spLocks noGrp="1" noRot="1" noChangeAspect="1" noChangeArrowheads="1" noTextEdit="1"/>
          </p:cNvSpPr>
          <p:nvPr>
            <p:ph type="sldImg"/>
          </p:nvPr>
        </p:nvSpPr>
        <p:spPr>
          <a:xfrm>
            <a:off x="1104900" y="533400"/>
            <a:ext cx="4876800" cy="3657600"/>
          </a:xfrm>
          <a:ln/>
        </p:spPr>
      </p:sp>
      <p:sp>
        <p:nvSpPr>
          <p:cNvPr id="600067" name="Rectangle 3"/>
          <p:cNvSpPr>
            <a:spLocks noGrp="1" noChangeArrowheads="1"/>
          </p:cNvSpPr>
          <p:nvPr>
            <p:ph type="body" idx="1"/>
          </p:nvPr>
        </p:nvSpPr>
        <p:spPr/>
        <p:txBody>
          <a:bodyPr/>
          <a:lstStyle/>
          <a:p>
            <a:endParaRPr lang="en-GB">
              <a:latin typeface="Gill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BF82206-D3D7-499D-A632-CE709929ABBD}" type="slidenum">
              <a:rPr lang="en-US" altLang="en-US"/>
              <a:pPr/>
              <a:t>29</a:t>
            </a:fld>
            <a:endParaRPr lang="en-US" altLang="en-US"/>
          </a:p>
        </p:txBody>
      </p:sp>
      <p:sp>
        <p:nvSpPr>
          <p:cNvPr id="602114" name="Rectangle 2"/>
          <p:cNvSpPr>
            <a:spLocks noGrp="1" noRot="1" noChangeAspect="1" noChangeArrowheads="1" noTextEdit="1"/>
          </p:cNvSpPr>
          <p:nvPr>
            <p:ph type="sldImg"/>
          </p:nvPr>
        </p:nvSpPr>
        <p:spPr>
          <a:xfrm>
            <a:off x="1104900" y="533400"/>
            <a:ext cx="4876800" cy="3657600"/>
          </a:xfrm>
          <a:ln/>
        </p:spPr>
      </p:sp>
      <p:sp>
        <p:nvSpPr>
          <p:cNvPr id="60211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EFE2F5D6-2B5F-4ECC-A8AE-E9D14EE7FB18}" type="slidenum">
              <a:rPr lang="en-US" altLang="en-US">
                <a:latin typeface="Times" pitchFamily="18" charset="0"/>
              </a:rPr>
              <a:pPr/>
              <a:t>3</a:t>
            </a:fld>
            <a:endParaRPr lang="en-US" altLang="en-US">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CA" smtClean="0">
              <a:latin typeface="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638DCF4-995A-4C69-AB9D-20C70E849634}" type="slidenum">
              <a:rPr lang="en-US" altLang="en-US"/>
              <a:pPr/>
              <a:t>30</a:t>
            </a:fld>
            <a:endParaRPr lang="en-US" altLang="en-US"/>
          </a:p>
        </p:txBody>
      </p:sp>
      <p:sp>
        <p:nvSpPr>
          <p:cNvPr id="606210" name="Rectangle 2"/>
          <p:cNvSpPr>
            <a:spLocks noGrp="1" noRot="1" noChangeAspect="1" noChangeArrowheads="1" noTextEdit="1"/>
          </p:cNvSpPr>
          <p:nvPr>
            <p:ph type="sldImg"/>
          </p:nvPr>
        </p:nvSpPr>
        <p:spPr>
          <a:xfrm>
            <a:off x="1104900" y="533400"/>
            <a:ext cx="4876800" cy="3657600"/>
          </a:xfrm>
          <a:ln/>
        </p:spPr>
      </p:sp>
      <p:sp>
        <p:nvSpPr>
          <p:cNvPr id="60621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52948EB-8EF0-4C66-A83B-96D8EE8B8A2E}" type="slidenum">
              <a:rPr lang="en-US" altLang="en-US"/>
              <a:pPr/>
              <a:t>31</a:t>
            </a:fld>
            <a:endParaRPr lang="en-US" altLang="en-US"/>
          </a:p>
        </p:txBody>
      </p:sp>
      <p:sp>
        <p:nvSpPr>
          <p:cNvPr id="608258" name="Rectangle 2"/>
          <p:cNvSpPr>
            <a:spLocks noGrp="1" noRot="1" noChangeAspect="1" noChangeArrowheads="1" noTextEdit="1"/>
          </p:cNvSpPr>
          <p:nvPr>
            <p:ph type="sldImg"/>
          </p:nvPr>
        </p:nvSpPr>
        <p:spPr>
          <a:xfrm>
            <a:off x="1104900" y="533400"/>
            <a:ext cx="4876800" cy="3657600"/>
          </a:xfrm>
          <a:ln/>
        </p:spPr>
      </p:sp>
      <p:sp>
        <p:nvSpPr>
          <p:cNvPr id="60825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86F8D4ED-1604-4327-96D2-1C5712D06382}" type="slidenum">
              <a:rPr lang="en-US" altLang="en-US">
                <a:latin typeface="Times" pitchFamily="18" charset="0"/>
              </a:rPr>
              <a:pPr/>
              <a:t>4</a:t>
            </a:fld>
            <a:endParaRPr lang="en-US" altLang="en-US">
              <a:latin typeface="Times"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endParaRPr lang="fr-CA"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3EBFF8AE-24AF-4C43-87D0-14C55B8CC3FD}" type="slidenum">
              <a:rPr lang="en-US" altLang="en-US">
                <a:latin typeface="Times" pitchFamily="18" charset="0"/>
              </a:rPr>
              <a:pPr/>
              <a:t>5</a:t>
            </a:fld>
            <a:endParaRPr lang="en-US" altLang="en-US">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5800" y="4343400"/>
            <a:ext cx="5486400" cy="4114800"/>
          </a:xfrm>
          <a:noFill/>
          <a:ln/>
        </p:spPr>
        <p:txBody>
          <a:bodyPr/>
          <a:lstStyle/>
          <a:p>
            <a:endParaRPr lang="fr-CA"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p>
            <a:fld id="{B4B6E7F9-7F33-4F4E-B829-8BD671BF5BB0}" type="slidenum">
              <a:rPr lang="en-US" altLang="en-US">
                <a:latin typeface="Times" pitchFamily="18" charset="0"/>
              </a:rPr>
              <a:pPr/>
              <a:t>6</a:t>
            </a:fld>
            <a:endParaRPr lang="en-US" altLang="en-US">
              <a:latin typeface="Times"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85800" y="4343400"/>
            <a:ext cx="5486400" cy="4114800"/>
          </a:xfrm>
          <a:noFill/>
          <a:ln/>
        </p:spPr>
        <p:txBody>
          <a:bodyPr/>
          <a:lstStyle/>
          <a:p>
            <a:endParaRPr lang="fr-CA"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967BE386-7796-4325-89B1-C1D9DCB3067D}" type="slidenum">
              <a:rPr lang="en-US" altLang="en-US">
                <a:latin typeface="Times" pitchFamily="18" charset="0"/>
              </a:rPr>
              <a:pPr/>
              <a:t>7</a:t>
            </a:fld>
            <a:endParaRPr lang="en-US" altLang="en-US">
              <a:latin typeface="Times"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685800" y="4343400"/>
            <a:ext cx="5486400" cy="4114800"/>
          </a:xfrm>
          <a:noFill/>
          <a:ln/>
        </p:spPr>
        <p:txBody>
          <a:bodyPr/>
          <a:lstStyle/>
          <a:p>
            <a:endParaRPr lang="fr-CA"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p:spPr>
        <p:txBody>
          <a:bodyPr/>
          <a:lstStyle/>
          <a:p>
            <a:fld id="{D73D5BC1-981D-4EC8-8CEC-2E52FCA9AF88}" type="slidenum">
              <a:rPr lang="en-US" altLang="en-US">
                <a:latin typeface="Times" pitchFamily="18" charset="0"/>
              </a:rPr>
              <a:pPr/>
              <a:t>8</a:t>
            </a:fld>
            <a:endParaRPr lang="en-US" altLang="en-US">
              <a:latin typeface="Times"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685800" y="4343400"/>
            <a:ext cx="5486400" cy="4114800"/>
          </a:xfrm>
          <a:noFill/>
          <a:ln/>
        </p:spPr>
        <p:txBody>
          <a:bodyPr/>
          <a:lstStyle/>
          <a:p>
            <a:endParaRPr lang="fr-CA"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5"/>
          </p:nvPr>
        </p:nvSpPr>
        <p:spPr>
          <a:noFill/>
        </p:spPr>
        <p:txBody>
          <a:bodyPr/>
          <a:lstStyle/>
          <a:p>
            <a:fld id="{39DE68E0-4583-4ABE-82DB-A239E5C089A1}" type="slidenum">
              <a:rPr lang="en-US" altLang="en-US">
                <a:latin typeface="Times" pitchFamily="18" charset="0"/>
              </a:rPr>
              <a:pPr/>
              <a:t>9</a:t>
            </a:fld>
            <a:endParaRPr lang="en-US" altLang="en-US">
              <a:latin typeface="Times" pitchFamily="18" charset="0"/>
            </a:endParaRPr>
          </a:p>
        </p:txBody>
      </p:sp>
      <p:sp>
        <p:nvSpPr>
          <p:cNvPr id="81923" name="Rectangle 2"/>
          <p:cNvSpPr>
            <a:spLocks noGrp="1" noRot="1" noChangeAspect="1" noChangeArrowheads="1" noTextEdit="1"/>
          </p:cNvSpPr>
          <p:nvPr>
            <p:ph type="sldImg"/>
          </p:nvPr>
        </p:nvSpPr>
        <p:spPr>
          <a:xfrm>
            <a:off x="1144588" y="685800"/>
            <a:ext cx="4570412" cy="3427413"/>
          </a:xfrm>
          <a:ln/>
        </p:spPr>
      </p:sp>
      <p:sp>
        <p:nvSpPr>
          <p:cNvPr id="81924" name="Rectangle 3"/>
          <p:cNvSpPr>
            <a:spLocks noGrp="1" noChangeArrowheads="1"/>
          </p:cNvSpPr>
          <p:nvPr>
            <p:ph type="body" idx="1"/>
          </p:nvPr>
        </p:nvSpPr>
        <p:spPr>
          <a:xfrm>
            <a:off x="915988" y="4341813"/>
            <a:ext cx="5026025" cy="4116387"/>
          </a:xfrm>
          <a:noFill/>
          <a:ln/>
        </p:spPr>
        <p:txBody>
          <a:bodyPr/>
          <a:lstStyle/>
          <a:p>
            <a:endParaRPr lang="fr-CA"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A546158F-3AF6-4C4D-AE8D-FA695B1CD387}" type="datetimeFigureOut">
              <a:rPr lang="en-CA" smtClean="0"/>
              <a:pPr/>
              <a:t>05/05/2013</a:t>
            </a:fld>
            <a:endParaRPr lang="en-CA"/>
          </a:p>
        </p:txBody>
      </p:sp>
      <p:sp>
        <p:nvSpPr>
          <p:cNvPr id="17" name="Espace réservé du pied de page 16"/>
          <p:cNvSpPr>
            <a:spLocks noGrp="1"/>
          </p:cNvSpPr>
          <p:nvPr>
            <p:ph type="ftr" sz="quarter" idx="11"/>
          </p:nvPr>
        </p:nvSpPr>
        <p:spPr>
          <a:xfrm>
            <a:off x="5410200" y="4205288"/>
            <a:ext cx="1295400" cy="457200"/>
          </a:xfrm>
        </p:spPr>
        <p:txBody>
          <a:bodyPr/>
          <a:lstStyle/>
          <a:p>
            <a:endParaRPr lang="en-CA"/>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88098AB-EF38-4EBF-85E7-EFB3EB763F8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546158F-3AF6-4C4D-AE8D-FA695B1CD387}" type="datetimeFigureOut">
              <a:rPr lang="en-CA" smtClean="0"/>
              <a:pPr/>
              <a:t>05/05/2013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D88098AB-EF38-4EBF-85E7-EFB3EB763F8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546158F-3AF6-4C4D-AE8D-FA695B1CD387}" type="datetimeFigureOut">
              <a:rPr lang="en-CA" smtClean="0"/>
              <a:pPr/>
              <a:t>05/05/2013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D88098AB-EF38-4EBF-85E7-EFB3EB763F8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546158F-3AF6-4C4D-AE8D-FA695B1CD387}" type="datetimeFigureOut">
              <a:rPr lang="en-CA" smtClean="0"/>
              <a:pPr/>
              <a:t>05/05/2013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D88098AB-EF38-4EBF-85E7-EFB3EB763F8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546158F-3AF6-4C4D-AE8D-FA695B1CD387}" type="datetimeFigureOut">
              <a:rPr lang="en-CA" smtClean="0"/>
              <a:pPr/>
              <a:t>05/05/2013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D88098AB-EF38-4EBF-85E7-EFB3EB763F8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546158F-3AF6-4C4D-AE8D-FA695B1CD387}" type="datetimeFigureOut">
              <a:rPr lang="en-CA" smtClean="0"/>
              <a:pPr/>
              <a:t>05/05/2013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D88098AB-EF38-4EBF-85E7-EFB3EB763F8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546158F-3AF6-4C4D-AE8D-FA695B1CD387}" type="datetimeFigureOut">
              <a:rPr lang="en-CA" smtClean="0"/>
              <a:pPr/>
              <a:t>05/05/2013</a:t>
            </a:fld>
            <a:endParaRPr lang="en-CA"/>
          </a:p>
        </p:txBody>
      </p:sp>
      <p:sp>
        <p:nvSpPr>
          <p:cNvPr id="27" name="Espace réservé du numéro de diapositive 26"/>
          <p:cNvSpPr>
            <a:spLocks noGrp="1"/>
          </p:cNvSpPr>
          <p:nvPr>
            <p:ph type="sldNum" sz="quarter" idx="11"/>
          </p:nvPr>
        </p:nvSpPr>
        <p:spPr/>
        <p:txBody>
          <a:bodyPr rtlCol="0"/>
          <a:lstStyle/>
          <a:p>
            <a:fld id="{D88098AB-EF38-4EBF-85E7-EFB3EB763F83}" type="slidenum">
              <a:rPr lang="en-CA" smtClean="0"/>
              <a:pPr/>
              <a:t>‹#›</a:t>
            </a:fld>
            <a:endParaRPr lang="en-CA"/>
          </a:p>
        </p:txBody>
      </p:sp>
      <p:sp>
        <p:nvSpPr>
          <p:cNvPr id="28" name="Espace réservé du pied de page 27"/>
          <p:cNvSpPr>
            <a:spLocks noGrp="1"/>
          </p:cNvSpPr>
          <p:nvPr>
            <p:ph type="ftr" sz="quarter" idx="12"/>
          </p:nvPr>
        </p:nvSpPr>
        <p:spPr/>
        <p:txBody>
          <a:bodyPr rtlCol="0"/>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A546158F-3AF6-4C4D-AE8D-FA695B1CD387}" type="datetimeFigureOut">
              <a:rPr lang="en-CA" smtClean="0"/>
              <a:pPr/>
              <a:t>05/05/2013</a:t>
            </a:fld>
            <a:endParaRPr lang="en-CA"/>
          </a:p>
        </p:txBody>
      </p:sp>
      <p:sp>
        <p:nvSpPr>
          <p:cNvPr id="4" name="Espace réservé du pied de page 3"/>
          <p:cNvSpPr>
            <a:spLocks noGrp="1"/>
          </p:cNvSpPr>
          <p:nvPr>
            <p:ph type="ftr" sz="quarter" idx="11"/>
          </p:nvPr>
        </p:nvSpPr>
        <p:spPr>
          <a:xfrm>
            <a:off x="5257800" y="612648"/>
            <a:ext cx="1325880" cy="457200"/>
          </a:xfrm>
        </p:spPr>
        <p:txBody>
          <a:bodyPr/>
          <a:lstStyle/>
          <a:p>
            <a:endParaRPr lang="en-CA"/>
          </a:p>
        </p:txBody>
      </p:sp>
      <p:sp>
        <p:nvSpPr>
          <p:cNvPr id="5" name="Espace réservé du numéro de diapositive 4"/>
          <p:cNvSpPr>
            <a:spLocks noGrp="1"/>
          </p:cNvSpPr>
          <p:nvPr>
            <p:ph type="sldNum" sz="quarter" idx="12"/>
          </p:nvPr>
        </p:nvSpPr>
        <p:spPr>
          <a:xfrm>
            <a:off x="8174736" y="2272"/>
            <a:ext cx="762000" cy="365760"/>
          </a:xfrm>
        </p:spPr>
        <p:txBody>
          <a:bodyPr/>
          <a:lstStyle/>
          <a:p>
            <a:fld id="{D88098AB-EF38-4EBF-85E7-EFB3EB763F8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46158F-3AF6-4C4D-AE8D-FA695B1CD387}" type="datetimeFigureOut">
              <a:rPr lang="en-CA" smtClean="0"/>
              <a:pPr/>
              <a:t>05/05/2013</a:t>
            </a:fld>
            <a:endParaRPr lang="en-CA"/>
          </a:p>
        </p:txBody>
      </p:sp>
      <p:sp>
        <p:nvSpPr>
          <p:cNvPr id="3" name="Espace réservé du pied de page 2"/>
          <p:cNvSpPr>
            <a:spLocks noGrp="1"/>
          </p:cNvSpPr>
          <p:nvPr>
            <p:ph type="ftr" sz="quarter" idx="11"/>
          </p:nvPr>
        </p:nvSpPr>
        <p:spPr/>
        <p:txBody>
          <a:bodyPr/>
          <a:lstStyle/>
          <a:p>
            <a:endParaRPr lang="en-CA"/>
          </a:p>
        </p:txBody>
      </p:sp>
      <p:sp>
        <p:nvSpPr>
          <p:cNvPr id="4" name="Espace réservé du numéro de diapositive 3"/>
          <p:cNvSpPr>
            <a:spLocks noGrp="1"/>
          </p:cNvSpPr>
          <p:nvPr>
            <p:ph type="sldNum" sz="quarter" idx="12"/>
          </p:nvPr>
        </p:nvSpPr>
        <p:spPr/>
        <p:txBody>
          <a:bodyPr/>
          <a:lstStyle/>
          <a:p>
            <a:fld id="{D88098AB-EF38-4EBF-85E7-EFB3EB763F8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546158F-3AF6-4C4D-AE8D-FA695B1CD387}" type="datetimeFigureOut">
              <a:rPr lang="en-CA" smtClean="0"/>
              <a:pPr/>
              <a:t>05/05/2013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D88098AB-EF38-4EBF-85E7-EFB3EB763F8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546158F-3AF6-4C4D-AE8D-FA695B1CD387}" type="datetimeFigureOut">
              <a:rPr lang="en-CA" smtClean="0"/>
              <a:pPr/>
              <a:t>05/05/2013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D88098AB-EF38-4EBF-85E7-EFB3EB763F8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546158F-3AF6-4C4D-AE8D-FA695B1CD387}" type="datetimeFigureOut">
              <a:rPr lang="en-CA" smtClean="0"/>
              <a:pPr/>
              <a:t>05/05/2013</a:t>
            </a:fld>
            <a:endParaRPr lang="en-CA"/>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CA"/>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88098AB-EF38-4EBF-85E7-EFB3EB763F8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telelogic.com/download/paper/SystemsEngineeringSandwich.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adio-canada.ca/nouvelles/Index/nouvelles/200303/04/012-GIRES.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adio-canada.ca/actualite/zonelibre/04-02/registre_armes.a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latin typeface="Bookman Old Style" pitchFamily="18" charset="0"/>
              </a:rPr>
              <a:t>Les </a:t>
            </a:r>
            <a:r>
              <a:rPr lang="en-CA" dirty="0" smtClean="0">
                <a:latin typeface="Bookman Old Style" pitchFamily="18" charset="0"/>
              </a:rPr>
              <a:t>Exigences</a:t>
            </a:r>
            <a:endParaRPr lang="en-CA"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r>
              <a:rPr lang="fr-CA" dirty="0" smtClean="0">
                <a:latin typeface="Bookman Old Style" pitchFamily="18" charset="0"/>
              </a:rPr>
              <a:t>Vous avez dit «ingénierie des exigences»?</a:t>
            </a:r>
          </a:p>
        </p:txBody>
      </p:sp>
      <p:sp>
        <p:nvSpPr>
          <p:cNvPr id="138243" name="Rectangle 3"/>
          <p:cNvSpPr>
            <a:spLocks noGrp="1" noChangeArrowheads="1"/>
          </p:cNvSpPr>
          <p:nvPr>
            <p:ph idx="1"/>
          </p:nvPr>
        </p:nvSpPr>
        <p:spPr/>
        <p:txBody>
          <a:bodyPr/>
          <a:lstStyle/>
          <a:p>
            <a:pPr marL="0" indent="0"/>
            <a:r>
              <a:rPr lang="fr-CA" sz="3200" i="1" dirty="0" smtClean="0">
                <a:latin typeface="Bookman Old Style" pitchFamily="18" charset="0"/>
              </a:rPr>
              <a:t>L’</a:t>
            </a:r>
            <a:r>
              <a:rPr lang="fr-CA" sz="3200" i="1" dirty="0" smtClean="0">
                <a:solidFill>
                  <a:srgbClr val="FF9933"/>
                </a:solidFill>
                <a:latin typeface="Bookman Old Style" pitchFamily="18" charset="0"/>
              </a:rPr>
              <a:t>ingénierie des exigences </a:t>
            </a:r>
            <a:r>
              <a:rPr lang="fr-CA" sz="3200" dirty="0" smtClean="0">
                <a:latin typeface="Bookman Old Style" pitchFamily="18" charset="0"/>
              </a:rPr>
              <a:t>est :</a:t>
            </a:r>
            <a:br>
              <a:rPr lang="fr-CA" sz="3200" dirty="0" smtClean="0">
                <a:latin typeface="Bookman Old Style" pitchFamily="18" charset="0"/>
              </a:rPr>
            </a:br>
            <a:endParaRPr lang="fr-CA" sz="3200" dirty="0" smtClean="0">
              <a:latin typeface="Bookman Old Style" pitchFamily="18" charset="0"/>
            </a:endParaRPr>
          </a:p>
          <a:p>
            <a:pPr marL="465138" lvl="1" indent="-233363"/>
            <a:r>
              <a:rPr lang="fr-CA" dirty="0" smtClean="0">
                <a:latin typeface="Bookman Old Style" pitchFamily="18" charset="0"/>
              </a:rPr>
              <a:t>L’activité de développement, </a:t>
            </a:r>
            <a:r>
              <a:rPr lang="fr-CA" dirty="0" err="1" smtClean="0">
                <a:latin typeface="Bookman Old Style" pitchFamily="18" charset="0"/>
              </a:rPr>
              <a:t>élicitation</a:t>
            </a:r>
            <a:r>
              <a:rPr lang="fr-CA" dirty="0" smtClean="0">
                <a:latin typeface="Bookman Old Style" pitchFamily="18" charset="0"/>
              </a:rPr>
              <a:t>, spécification, analyse, et gestion des exigences des </a:t>
            </a:r>
            <a:r>
              <a:rPr lang="fr-CA" b="1" dirty="0" smtClean="0">
                <a:solidFill>
                  <a:srgbClr val="FF9966"/>
                </a:solidFill>
                <a:latin typeface="Bookman Old Style" pitchFamily="18" charset="0"/>
              </a:rPr>
              <a:t>parties prenantes</a:t>
            </a:r>
            <a:r>
              <a:rPr lang="fr-CA" dirty="0" smtClean="0">
                <a:latin typeface="Bookman Old Style" pitchFamily="18" charset="0"/>
              </a:rPr>
              <a:t> (intervenants) qui devront être rencontrées par des systèmes.</a:t>
            </a:r>
          </a:p>
          <a:p>
            <a:pPr marL="465138" lvl="1" indent="-233363"/>
            <a:r>
              <a:rPr lang="fr-CA" dirty="0" smtClean="0">
                <a:latin typeface="Bookman Old Style" pitchFamily="18" charset="0"/>
              </a:rPr>
              <a:t>L’ingénierie des exigences cherche à identifier les buts et la portée d’un système logiciel et de connaître le contexte dans lequel il va être utilisé.</a:t>
            </a:r>
            <a:endParaRPr lang="fr-CA" sz="2000" dirty="0" smtClean="0">
              <a:latin typeface="Bookman Old Style" pitchFamily="18" charset="0"/>
            </a:endParaRPr>
          </a:p>
          <a:p>
            <a:pPr marL="0" indent="0"/>
            <a:endParaRPr lang="fr-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67544" y="404664"/>
            <a:ext cx="8229600" cy="720080"/>
          </a:xfrm>
        </p:spPr>
        <p:txBody>
          <a:bodyPr>
            <a:normAutofit/>
          </a:bodyPr>
          <a:lstStyle/>
          <a:p>
            <a:r>
              <a:rPr lang="fr-CA" dirty="0" smtClean="0"/>
              <a:t>Ingénierie des exigences</a:t>
            </a:r>
          </a:p>
        </p:txBody>
      </p:sp>
      <p:sp>
        <p:nvSpPr>
          <p:cNvPr id="24581" name="Text Box 3"/>
          <p:cNvSpPr txBox="1">
            <a:spLocks noChangeArrowheads="1"/>
          </p:cNvSpPr>
          <p:nvPr/>
        </p:nvSpPr>
        <p:spPr bwMode="auto">
          <a:xfrm>
            <a:off x="2657475" y="1200150"/>
            <a:ext cx="4248150" cy="533400"/>
          </a:xfrm>
          <a:prstGeom prst="rect">
            <a:avLst/>
          </a:prstGeom>
          <a:solidFill>
            <a:srgbClr val="FF9966"/>
          </a:solidFill>
          <a:ln w="38100">
            <a:solidFill>
              <a:schemeClr val="tx1"/>
            </a:solidFill>
            <a:miter lim="800000"/>
            <a:headEnd/>
            <a:tailEnd/>
          </a:ln>
        </p:spPr>
        <p:txBody>
          <a:bodyPr/>
          <a:lstStyle/>
          <a:p>
            <a:r>
              <a:rPr lang="fr-CA" sz="2400" i="1" dirty="0">
                <a:latin typeface="Arial" charset="0"/>
              </a:rPr>
              <a:t>Ingénierie des exigences</a:t>
            </a:r>
          </a:p>
        </p:txBody>
      </p:sp>
      <p:grpSp>
        <p:nvGrpSpPr>
          <p:cNvPr id="2" name="Group 32"/>
          <p:cNvGrpSpPr>
            <a:grpSpLocks/>
          </p:cNvGrpSpPr>
          <p:nvPr/>
        </p:nvGrpSpPr>
        <p:grpSpPr bwMode="auto">
          <a:xfrm>
            <a:off x="2706688" y="1752600"/>
            <a:ext cx="2932112" cy="1638300"/>
            <a:chOff x="1705" y="1104"/>
            <a:chExt cx="1847" cy="1032"/>
          </a:xfrm>
        </p:grpSpPr>
        <p:sp>
          <p:nvSpPr>
            <p:cNvPr id="24602" name="Text Box 5"/>
            <p:cNvSpPr txBox="1">
              <a:spLocks noChangeArrowheads="1"/>
            </p:cNvSpPr>
            <p:nvPr/>
          </p:nvSpPr>
          <p:spPr bwMode="auto">
            <a:xfrm>
              <a:off x="1705" y="1662"/>
              <a:ext cx="1847" cy="474"/>
            </a:xfrm>
            <a:prstGeom prst="rect">
              <a:avLst/>
            </a:prstGeom>
            <a:solidFill>
              <a:srgbClr val="FF9966"/>
            </a:solidFill>
            <a:ln w="25400">
              <a:solidFill>
                <a:schemeClr val="tx1"/>
              </a:solidFill>
              <a:miter lim="800000"/>
              <a:headEnd/>
              <a:tailEnd/>
            </a:ln>
          </p:spPr>
          <p:txBody>
            <a:bodyPr/>
            <a:lstStyle/>
            <a:p>
              <a:pPr>
                <a:lnSpc>
                  <a:spcPct val="90000"/>
                </a:lnSpc>
              </a:pPr>
              <a:r>
                <a:rPr lang="fr-CA" sz="2400" i="1">
                  <a:latin typeface="Arial" charset="0"/>
                </a:rPr>
                <a:t>Développement des exigences</a:t>
              </a:r>
            </a:p>
          </p:txBody>
        </p:sp>
        <p:sp>
          <p:nvSpPr>
            <p:cNvPr id="24603" name="Line 6"/>
            <p:cNvSpPr>
              <a:spLocks noChangeShapeType="1"/>
            </p:cNvSpPr>
            <p:nvPr/>
          </p:nvSpPr>
          <p:spPr bwMode="auto">
            <a:xfrm flipH="1">
              <a:off x="2581" y="1104"/>
              <a:ext cx="299" cy="552"/>
            </a:xfrm>
            <a:prstGeom prst="line">
              <a:avLst/>
            </a:prstGeom>
            <a:noFill/>
            <a:ln w="25400">
              <a:solidFill>
                <a:schemeClr val="tx1"/>
              </a:solidFill>
              <a:round/>
              <a:headEnd type="none" w="sm" len="sm"/>
              <a:tailEnd type="none" w="sm" len="sm"/>
            </a:ln>
          </p:spPr>
          <p:txBody>
            <a:bodyPr wrap="none" anchor="ctr"/>
            <a:lstStyle/>
            <a:p>
              <a:endParaRPr lang="en-CA"/>
            </a:p>
          </p:txBody>
        </p:sp>
      </p:grpSp>
      <p:grpSp>
        <p:nvGrpSpPr>
          <p:cNvPr id="3" name="Group 33"/>
          <p:cNvGrpSpPr>
            <a:grpSpLocks/>
          </p:cNvGrpSpPr>
          <p:nvPr/>
        </p:nvGrpSpPr>
        <p:grpSpPr bwMode="auto">
          <a:xfrm>
            <a:off x="4572000" y="1752600"/>
            <a:ext cx="4189413" cy="1628775"/>
            <a:chOff x="2880" y="1104"/>
            <a:chExt cx="2639" cy="1026"/>
          </a:xfrm>
        </p:grpSpPr>
        <p:sp>
          <p:nvSpPr>
            <p:cNvPr id="24600" name="Text Box 8"/>
            <p:cNvSpPr txBox="1">
              <a:spLocks noChangeArrowheads="1"/>
            </p:cNvSpPr>
            <p:nvPr/>
          </p:nvSpPr>
          <p:spPr bwMode="auto">
            <a:xfrm>
              <a:off x="3671" y="1662"/>
              <a:ext cx="1848" cy="468"/>
            </a:xfrm>
            <a:prstGeom prst="rect">
              <a:avLst/>
            </a:prstGeom>
            <a:solidFill>
              <a:srgbClr val="FF9966"/>
            </a:solidFill>
            <a:ln w="25400">
              <a:solidFill>
                <a:schemeClr val="tx1"/>
              </a:solidFill>
              <a:miter lim="800000"/>
              <a:headEnd/>
              <a:tailEnd/>
            </a:ln>
          </p:spPr>
          <p:txBody>
            <a:bodyPr/>
            <a:lstStyle/>
            <a:p>
              <a:pPr>
                <a:lnSpc>
                  <a:spcPct val="90000"/>
                </a:lnSpc>
              </a:pPr>
              <a:r>
                <a:rPr lang="fr-CA" sz="2400" i="1">
                  <a:latin typeface="Arial" charset="0"/>
                </a:rPr>
                <a:t>Gestion des exigences</a:t>
              </a:r>
            </a:p>
          </p:txBody>
        </p:sp>
        <p:sp>
          <p:nvSpPr>
            <p:cNvPr id="24601" name="Line 9"/>
            <p:cNvSpPr>
              <a:spLocks noChangeShapeType="1"/>
            </p:cNvSpPr>
            <p:nvPr/>
          </p:nvSpPr>
          <p:spPr bwMode="auto">
            <a:xfrm>
              <a:off x="2880" y="1104"/>
              <a:ext cx="1704" cy="564"/>
            </a:xfrm>
            <a:prstGeom prst="line">
              <a:avLst/>
            </a:prstGeom>
            <a:noFill/>
            <a:ln w="25400">
              <a:solidFill>
                <a:schemeClr val="tx1"/>
              </a:solidFill>
              <a:round/>
              <a:headEnd type="none" w="sm" len="sm"/>
              <a:tailEnd type="none" w="sm" len="sm"/>
            </a:ln>
          </p:spPr>
          <p:txBody>
            <a:bodyPr wrap="none" anchor="ctr"/>
            <a:lstStyle/>
            <a:p>
              <a:endParaRPr lang="en-CA"/>
            </a:p>
          </p:txBody>
        </p:sp>
      </p:grpSp>
      <p:grpSp>
        <p:nvGrpSpPr>
          <p:cNvPr id="4" name="Group 24"/>
          <p:cNvGrpSpPr>
            <a:grpSpLocks/>
          </p:cNvGrpSpPr>
          <p:nvPr/>
        </p:nvGrpSpPr>
        <p:grpSpPr bwMode="auto">
          <a:xfrm>
            <a:off x="536575" y="3429000"/>
            <a:ext cx="3502025" cy="1404938"/>
            <a:chOff x="338" y="2160"/>
            <a:chExt cx="2206" cy="885"/>
          </a:xfrm>
        </p:grpSpPr>
        <p:sp>
          <p:nvSpPr>
            <p:cNvPr id="24598" name="Text Box 11"/>
            <p:cNvSpPr txBox="1">
              <a:spLocks noChangeArrowheads="1"/>
            </p:cNvSpPr>
            <p:nvPr/>
          </p:nvSpPr>
          <p:spPr bwMode="auto">
            <a:xfrm>
              <a:off x="338" y="2727"/>
              <a:ext cx="1262" cy="318"/>
            </a:xfrm>
            <a:prstGeom prst="rect">
              <a:avLst/>
            </a:prstGeom>
            <a:solidFill>
              <a:srgbClr val="FF9966"/>
            </a:solidFill>
            <a:ln w="25400">
              <a:solidFill>
                <a:schemeClr val="tx1"/>
              </a:solidFill>
              <a:miter lim="800000"/>
              <a:headEnd/>
              <a:tailEnd/>
            </a:ln>
          </p:spPr>
          <p:txBody>
            <a:bodyPr/>
            <a:lstStyle/>
            <a:p>
              <a:r>
                <a:rPr lang="fr-CA" sz="2400" i="1">
                  <a:latin typeface="Arial" charset="0"/>
                </a:rPr>
                <a:t>Élicitation</a:t>
              </a:r>
            </a:p>
          </p:txBody>
        </p:sp>
        <p:sp>
          <p:nvSpPr>
            <p:cNvPr id="24599" name="Line 12"/>
            <p:cNvSpPr>
              <a:spLocks noChangeShapeType="1"/>
            </p:cNvSpPr>
            <p:nvPr/>
          </p:nvSpPr>
          <p:spPr bwMode="auto">
            <a:xfrm flipH="1">
              <a:off x="1015" y="2160"/>
              <a:ext cx="1529" cy="566"/>
            </a:xfrm>
            <a:prstGeom prst="line">
              <a:avLst/>
            </a:prstGeom>
            <a:noFill/>
            <a:ln w="25400">
              <a:solidFill>
                <a:schemeClr val="tx1"/>
              </a:solidFill>
              <a:round/>
              <a:headEnd type="none" w="sm" len="sm"/>
              <a:tailEnd type="none" w="sm" len="sm"/>
            </a:ln>
          </p:spPr>
          <p:txBody>
            <a:bodyPr wrap="none" anchor="ctr"/>
            <a:lstStyle/>
            <a:p>
              <a:endParaRPr lang="en-CA"/>
            </a:p>
          </p:txBody>
        </p:sp>
      </p:grpSp>
      <p:grpSp>
        <p:nvGrpSpPr>
          <p:cNvPr id="5" name="Group 25"/>
          <p:cNvGrpSpPr>
            <a:grpSpLocks/>
          </p:cNvGrpSpPr>
          <p:nvPr/>
        </p:nvGrpSpPr>
        <p:grpSpPr bwMode="auto">
          <a:xfrm>
            <a:off x="2752725" y="3429000"/>
            <a:ext cx="1701800" cy="1416050"/>
            <a:chOff x="1734" y="2160"/>
            <a:chExt cx="1072" cy="892"/>
          </a:xfrm>
        </p:grpSpPr>
        <p:sp>
          <p:nvSpPr>
            <p:cNvPr id="24596" name="Text Box 14"/>
            <p:cNvSpPr txBox="1">
              <a:spLocks noChangeArrowheads="1"/>
            </p:cNvSpPr>
            <p:nvPr/>
          </p:nvSpPr>
          <p:spPr bwMode="auto">
            <a:xfrm>
              <a:off x="1734" y="2726"/>
              <a:ext cx="1072" cy="326"/>
            </a:xfrm>
            <a:prstGeom prst="rect">
              <a:avLst/>
            </a:prstGeom>
            <a:solidFill>
              <a:srgbClr val="FF9966"/>
            </a:solidFill>
            <a:ln w="25400">
              <a:solidFill>
                <a:schemeClr val="tx1"/>
              </a:solidFill>
              <a:miter lim="800000"/>
              <a:headEnd/>
              <a:tailEnd/>
            </a:ln>
          </p:spPr>
          <p:txBody>
            <a:bodyPr/>
            <a:lstStyle/>
            <a:p>
              <a:r>
                <a:rPr lang="fr-CA" sz="2400" i="1">
                  <a:latin typeface="Arial" charset="0"/>
                </a:rPr>
                <a:t>Analyse</a:t>
              </a:r>
            </a:p>
          </p:txBody>
        </p:sp>
        <p:sp>
          <p:nvSpPr>
            <p:cNvPr id="24597" name="Line 15"/>
            <p:cNvSpPr>
              <a:spLocks noChangeShapeType="1"/>
            </p:cNvSpPr>
            <p:nvPr/>
          </p:nvSpPr>
          <p:spPr bwMode="auto">
            <a:xfrm flipH="1">
              <a:off x="2263" y="2160"/>
              <a:ext cx="281" cy="566"/>
            </a:xfrm>
            <a:prstGeom prst="line">
              <a:avLst/>
            </a:prstGeom>
            <a:noFill/>
            <a:ln w="25400">
              <a:solidFill>
                <a:schemeClr val="tx1"/>
              </a:solidFill>
              <a:round/>
              <a:headEnd type="none" w="sm" len="sm"/>
              <a:tailEnd type="none" w="sm" len="sm"/>
            </a:ln>
          </p:spPr>
          <p:txBody>
            <a:bodyPr wrap="none" anchor="ctr"/>
            <a:lstStyle/>
            <a:p>
              <a:endParaRPr lang="en-CA"/>
            </a:p>
          </p:txBody>
        </p:sp>
      </p:grpSp>
      <p:grpSp>
        <p:nvGrpSpPr>
          <p:cNvPr id="6" name="Group 26"/>
          <p:cNvGrpSpPr>
            <a:grpSpLocks/>
          </p:cNvGrpSpPr>
          <p:nvPr/>
        </p:nvGrpSpPr>
        <p:grpSpPr bwMode="auto">
          <a:xfrm>
            <a:off x="4038600" y="3429000"/>
            <a:ext cx="2798763" cy="1412875"/>
            <a:chOff x="2544" y="2160"/>
            <a:chExt cx="1763" cy="890"/>
          </a:xfrm>
        </p:grpSpPr>
        <p:sp>
          <p:nvSpPr>
            <p:cNvPr id="24594" name="Text Box 17"/>
            <p:cNvSpPr txBox="1">
              <a:spLocks noChangeArrowheads="1"/>
            </p:cNvSpPr>
            <p:nvPr/>
          </p:nvSpPr>
          <p:spPr bwMode="auto">
            <a:xfrm>
              <a:off x="2931" y="2726"/>
              <a:ext cx="1376" cy="324"/>
            </a:xfrm>
            <a:prstGeom prst="rect">
              <a:avLst/>
            </a:prstGeom>
            <a:solidFill>
              <a:srgbClr val="FF9966"/>
            </a:solidFill>
            <a:ln w="25400">
              <a:solidFill>
                <a:schemeClr val="tx1"/>
              </a:solidFill>
              <a:miter lim="800000"/>
              <a:headEnd/>
              <a:tailEnd/>
            </a:ln>
          </p:spPr>
          <p:txBody>
            <a:bodyPr/>
            <a:lstStyle/>
            <a:p>
              <a:r>
                <a:rPr lang="fr-CA" sz="2400" i="1">
                  <a:latin typeface="Arial" charset="0"/>
                </a:rPr>
                <a:t>Spécification</a:t>
              </a:r>
            </a:p>
          </p:txBody>
        </p:sp>
        <p:sp>
          <p:nvSpPr>
            <p:cNvPr id="24595" name="Line 18"/>
            <p:cNvSpPr>
              <a:spLocks noChangeShapeType="1"/>
            </p:cNvSpPr>
            <p:nvPr/>
          </p:nvSpPr>
          <p:spPr bwMode="auto">
            <a:xfrm>
              <a:off x="2544" y="2160"/>
              <a:ext cx="1027" cy="566"/>
            </a:xfrm>
            <a:prstGeom prst="line">
              <a:avLst/>
            </a:prstGeom>
            <a:noFill/>
            <a:ln w="25400">
              <a:solidFill>
                <a:schemeClr val="tx1"/>
              </a:solidFill>
              <a:round/>
              <a:headEnd type="none" w="sm" len="sm"/>
              <a:tailEnd type="none" w="sm" len="sm"/>
            </a:ln>
          </p:spPr>
          <p:txBody>
            <a:bodyPr wrap="none" anchor="ctr"/>
            <a:lstStyle/>
            <a:p>
              <a:endParaRPr lang="en-CA"/>
            </a:p>
          </p:txBody>
        </p:sp>
      </p:grpSp>
      <p:grpSp>
        <p:nvGrpSpPr>
          <p:cNvPr id="7" name="Group 27"/>
          <p:cNvGrpSpPr>
            <a:grpSpLocks/>
          </p:cNvGrpSpPr>
          <p:nvPr/>
        </p:nvGrpSpPr>
        <p:grpSpPr bwMode="auto">
          <a:xfrm>
            <a:off x="4038600" y="3429000"/>
            <a:ext cx="5072063" cy="1425575"/>
            <a:chOff x="2544" y="2160"/>
            <a:chExt cx="3195" cy="898"/>
          </a:xfrm>
        </p:grpSpPr>
        <p:sp>
          <p:nvSpPr>
            <p:cNvPr id="24592" name="Text Box 20"/>
            <p:cNvSpPr txBox="1">
              <a:spLocks noChangeArrowheads="1"/>
            </p:cNvSpPr>
            <p:nvPr/>
          </p:nvSpPr>
          <p:spPr bwMode="auto">
            <a:xfrm>
              <a:off x="4443" y="2726"/>
              <a:ext cx="1296" cy="332"/>
            </a:xfrm>
            <a:prstGeom prst="rect">
              <a:avLst/>
            </a:prstGeom>
            <a:solidFill>
              <a:srgbClr val="FF9966"/>
            </a:solidFill>
            <a:ln w="25400">
              <a:solidFill>
                <a:schemeClr val="tx1"/>
              </a:solidFill>
              <a:miter lim="800000"/>
              <a:headEnd/>
              <a:tailEnd/>
            </a:ln>
          </p:spPr>
          <p:txBody>
            <a:bodyPr/>
            <a:lstStyle/>
            <a:p>
              <a:r>
                <a:rPr lang="fr-CA" sz="2400" i="1">
                  <a:latin typeface="Arial" charset="0"/>
                </a:rPr>
                <a:t>Vérification</a:t>
              </a:r>
            </a:p>
          </p:txBody>
        </p:sp>
        <p:sp>
          <p:nvSpPr>
            <p:cNvPr id="24593" name="Line 21"/>
            <p:cNvSpPr>
              <a:spLocks noChangeShapeType="1"/>
            </p:cNvSpPr>
            <p:nvPr/>
          </p:nvSpPr>
          <p:spPr bwMode="auto">
            <a:xfrm>
              <a:off x="2544" y="2160"/>
              <a:ext cx="2530" cy="566"/>
            </a:xfrm>
            <a:prstGeom prst="line">
              <a:avLst/>
            </a:prstGeom>
            <a:noFill/>
            <a:ln w="25400">
              <a:solidFill>
                <a:schemeClr val="tx1"/>
              </a:solidFill>
              <a:round/>
              <a:headEnd type="none" w="sm" len="sm"/>
              <a:tailEnd type="none" w="sm" len="sm"/>
            </a:ln>
          </p:spPr>
          <p:txBody>
            <a:bodyPr wrap="none" anchor="ctr"/>
            <a:lstStyle/>
            <a:p>
              <a:endParaRPr lang="en-CA"/>
            </a:p>
          </p:txBody>
        </p:sp>
      </p:grpSp>
      <p:sp>
        <p:nvSpPr>
          <p:cNvPr id="24588" name="Text Box 22"/>
          <p:cNvSpPr txBox="1">
            <a:spLocks noChangeArrowheads="1"/>
          </p:cNvSpPr>
          <p:nvPr/>
        </p:nvSpPr>
        <p:spPr bwMode="auto">
          <a:xfrm>
            <a:off x="3886200" y="5638800"/>
            <a:ext cx="4989513" cy="517525"/>
          </a:xfrm>
          <a:prstGeom prst="rect">
            <a:avLst/>
          </a:prstGeom>
          <a:noFill/>
          <a:ln w="38100">
            <a:noFill/>
            <a:miter lim="800000"/>
            <a:headEnd/>
            <a:tailEnd/>
          </a:ln>
        </p:spPr>
        <p:txBody>
          <a:bodyPr wrap="none">
            <a:spAutoFit/>
          </a:bodyPr>
          <a:lstStyle/>
          <a:p>
            <a:pPr algn="l"/>
            <a:r>
              <a:rPr lang="en-US" sz="1400" b="0">
                <a:latin typeface="Helvetica" pitchFamily="34" charset="0"/>
              </a:rPr>
              <a:t>Larry Boldt,</a:t>
            </a:r>
            <a:r>
              <a:rPr lang="en-US" sz="1400" b="0">
                <a:solidFill>
                  <a:srgbClr val="000066"/>
                </a:solidFill>
                <a:latin typeface="Helvetica" pitchFamily="34" charset="0"/>
              </a:rPr>
              <a:t> </a:t>
            </a:r>
            <a:r>
              <a:rPr lang="en-US" sz="1400" b="0" i="1">
                <a:solidFill>
                  <a:srgbClr val="FF9933"/>
                </a:solidFill>
                <a:latin typeface="Helvetica" pitchFamily="34" charset="0"/>
              </a:rPr>
              <a:t>Trends in Requirements Engineering</a:t>
            </a:r>
            <a:br>
              <a:rPr lang="en-US" sz="1400" b="0" i="1">
                <a:solidFill>
                  <a:srgbClr val="FF9933"/>
                </a:solidFill>
                <a:latin typeface="Helvetica" pitchFamily="34" charset="0"/>
              </a:rPr>
            </a:br>
            <a:r>
              <a:rPr lang="en-US" sz="1400" b="0" i="1">
                <a:solidFill>
                  <a:srgbClr val="FF9933"/>
                </a:solidFill>
                <a:latin typeface="Helvetica" pitchFamily="34" charset="0"/>
              </a:rPr>
              <a:t>People-Process-Technology</a:t>
            </a:r>
            <a:r>
              <a:rPr lang="en-US" sz="1400" b="0" i="1">
                <a:solidFill>
                  <a:srgbClr val="FF3300"/>
                </a:solidFill>
                <a:latin typeface="Helvetica" pitchFamily="34" charset="0"/>
              </a:rPr>
              <a:t>, </a:t>
            </a:r>
            <a:r>
              <a:rPr lang="en-US" sz="1400" b="0">
                <a:latin typeface="Helvetica" pitchFamily="34" charset="0"/>
              </a:rPr>
              <a:t>Technology Builders, Inc., 2001</a:t>
            </a:r>
          </a:p>
        </p:txBody>
      </p:sp>
      <p:grpSp>
        <p:nvGrpSpPr>
          <p:cNvPr id="8" name="Group 31"/>
          <p:cNvGrpSpPr>
            <a:grpSpLocks/>
          </p:cNvGrpSpPr>
          <p:nvPr/>
        </p:nvGrpSpPr>
        <p:grpSpPr bwMode="auto">
          <a:xfrm>
            <a:off x="685800" y="1752600"/>
            <a:ext cx="3886200" cy="1638300"/>
            <a:chOff x="432" y="1104"/>
            <a:chExt cx="2448" cy="1032"/>
          </a:xfrm>
        </p:grpSpPr>
        <p:sp>
          <p:nvSpPr>
            <p:cNvPr id="24590" name="Text Box 29"/>
            <p:cNvSpPr txBox="1">
              <a:spLocks noChangeArrowheads="1"/>
            </p:cNvSpPr>
            <p:nvPr/>
          </p:nvSpPr>
          <p:spPr bwMode="auto">
            <a:xfrm>
              <a:off x="432" y="1662"/>
              <a:ext cx="1152" cy="474"/>
            </a:xfrm>
            <a:prstGeom prst="rect">
              <a:avLst/>
            </a:prstGeom>
            <a:solidFill>
              <a:srgbClr val="FF9966"/>
            </a:solidFill>
            <a:ln w="25400">
              <a:solidFill>
                <a:schemeClr val="tx1"/>
              </a:solidFill>
              <a:miter lim="800000"/>
              <a:headEnd/>
              <a:tailEnd/>
            </a:ln>
          </p:spPr>
          <p:txBody>
            <a:bodyPr/>
            <a:lstStyle/>
            <a:p>
              <a:pPr>
                <a:lnSpc>
                  <a:spcPct val="90000"/>
                </a:lnSpc>
              </a:pPr>
              <a:r>
                <a:rPr lang="fr-CA" sz="2400" i="1">
                  <a:latin typeface="Arial" charset="0"/>
                </a:rPr>
                <a:t>Création</a:t>
              </a:r>
            </a:p>
          </p:txBody>
        </p:sp>
        <p:sp>
          <p:nvSpPr>
            <p:cNvPr id="24591" name="Line 30"/>
            <p:cNvSpPr>
              <a:spLocks noChangeShapeType="1"/>
            </p:cNvSpPr>
            <p:nvPr/>
          </p:nvSpPr>
          <p:spPr bwMode="auto">
            <a:xfrm flipH="1">
              <a:off x="1068" y="1104"/>
              <a:ext cx="1812" cy="552"/>
            </a:xfrm>
            <a:prstGeom prst="line">
              <a:avLst/>
            </a:prstGeom>
            <a:noFill/>
            <a:ln w="25400">
              <a:solidFill>
                <a:schemeClr val="tx1"/>
              </a:solidFill>
              <a:round/>
              <a:headEnd type="none" w="sm" len="sm"/>
              <a:tailEnd type="none" w="sm" len="sm"/>
            </a:ln>
          </p:spPr>
          <p:txBody>
            <a:bodyPr wrap="none" anchor="ctr"/>
            <a:lstStyle/>
            <a:p>
              <a:endParaRPr lang="en-CA"/>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normAutofit fontScale="90000"/>
          </a:bodyPr>
          <a:lstStyle/>
          <a:p>
            <a:r>
              <a:rPr lang="fr-CA" dirty="0" smtClean="0">
                <a:latin typeface="Bookman Old Style" pitchFamily="18" charset="0"/>
              </a:rPr>
              <a:t>Plus de détails sur ces activités…</a:t>
            </a:r>
          </a:p>
        </p:txBody>
      </p:sp>
      <p:sp>
        <p:nvSpPr>
          <p:cNvPr id="25605" name="Rectangle 3"/>
          <p:cNvSpPr>
            <a:spLocks noGrp="1" noChangeArrowheads="1"/>
          </p:cNvSpPr>
          <p:nvPr>
            <p:ph idx="1"/>
          </p:nvPr>
        </p:nvSpPr>
        <p:spPr/>
        <p:txBody>
          <a:bodyPr>
            <a:normAutofit lnSpcReduction="10000"/>
          </a:bodyPr>
          <a:lstStyle/>
          <a:p>
            <a:pPr marL="342900" indent="-342900">
              <a:lnSpc>
                <a:spcPct val="80000"/>
              </a:lnSpc>
            </a:pPr>
            <a:r>
              <a:rPr lang="fr-FR" sz="2000" dirty="0" smtClean="0">
                <a:latin typeface="Bookman Old Style" pitchFamily="18" charset="0"/>
              </a:rPr>
              <a:t>Phase de création</a:t>
            </a:r>
          </a:p>
          <a:p>
            <a:pPr marL="742950" lvl="1" indent="-285750">
              <a:lnSpc>
                <a:spcPct val="80000"/>
              </a:lnSpc>
            </a:pPr>
            <a:r>
              <a:rPr lang="fr-FR" sz="1800" dirty="0" smtClean="0">
                <a:latin typeface="Bookman Old Style" pitchFamily="18" charset="0"/>
              </a:rPr>
              <a:t>Débute le processus (besoin ou opportunité d’affaire, bonne idée…). Dossier commercial, étude de faisabilité, étendue du système, risques, etc.</a:t>
            </a:r>
          </a:p>
          <a:p>
            <a:pPr marL="342900" indent="-342900">
              <a:lnSpc>
                <a:spcPct val="80000"/>
              </a:lnSpc>
            </a:pPr>
            <a:r>
              <a:rPr lang="fr-CA" sz="2000" dirty="0" err="1" smtClean="0">
                <a:latin typeface="Bookman Old Style" pitchFamily="18" charset="0"/>
              </a:rPr>
              <a:t>Élicitation</a:t>
            </a:r>
            <a:r>
              <a:rPr lang="fr-CA" sz="2000" dirty="0" smtClean="0">
                <a:latin typeface="Bookman Old Style" pitchFamily="18" charset="0"/>
              </a:rPr>
              <a:t> des exigences</a:t>
            </a:r>
          </a:p>
          <a:p>
            <a:pPr marL="742950" lvl="1" indent="-285750">
              <a:lnSpc>
                <a:spcPct val="80000"/>
              </a:lnSpc>
            </a:pPr>
            <a:r>
              <a:rPr lang="fr-CA" sz="1800" dirty="0" smtClean="0">
                <a:latin typeface="Bookman Old Style" pitchFamily="18" charset="0"/>
              </a:rPr>
              <a:t>Les exigences sont découvertes en consultant (et parfois même en provoquant) les diverses parties prenantes.</a:t>
            </a:r>
          </a:p>
          <a:p>
            <a:pPr marL="342900" indent="-342900">
              <a:lnSpc>
                <a:spcPct val="80000"/>
              </a:lnSpc>
            </a:pPr>
            <a:r>
              <a:rPr lang="fr-CA" sz="2000" dirty="0" smtClean="0">
                <a:latin typeface="Bookman Old Style" pitchFamily="18" charset="0"/>
              </a:rPr>
              <a:t>Analyse des exigences et négociation</a:t>
            </a:r>
          </a:p>
          <a:p>
            <a:pPr marL="742950" lvl="1" indent="-285750">
              <a:lnSpc>
                <a:spcPct val="80000"/>
              </a:lnSpc>
            </a:pPr>
            <a:r>
              <a:rPr lang="fr-CA" sz="1800" dirty="0" smtClean="0">
                <a:latin typeface="Bookman Old Style" pitchFamily="18" charset="0"/>
              </a:rPr>
              <a:t>Les exigences sont analysées et les conflits résolus, souvent par négociation.</a:t>
            </a:r>
          </a:p>
          <a:p>
            <a:pPr marL="342900" indent="-342900">
              <a:lnSpc>
                <a:spcPct val="80000"/>
              </a:lnSpc>
            </a:pPr>
            <a:r>
              <a:rPr lang="fr-CA" sz="2000" dirty="0" smtClean="0">
                <a:latin typeface="Bookman Old Style" pitchFamily="18" charset="0"/>
              </a:rPr>
              <a:t>Spécification des exigences </a:t>
            </a:r>
          </a:p>
          <a:p>
            <a:pPr marL="742950" lvl="1" indent="-285750">
              <a:lnSpc>
                <a:spcPct val="80000"/>
              </a:lnSpc>
            </a:pPr>
            <a:r>
              <a:rPr lang="fr-CA" sz="1800" dirty="0" smtClean="0">
                <a:latin typeface="Bookman Old Style" pitchFamily="18" charset="0"/>
              </a:rPr>
              <a:t>Un document précis décrivant les exigences est produit.</a:t>
            </a:r>
          </a:p>
          <a:p>
            <a:pPr marL="342900" indent="-342900">
              <a:lnSpc>
                <a:spcPct val="80000"/>
              </a:lnSpc>
            </a:pPr>
            <a:r>
              <a:rPr lang="fr-CA" sz="2000" dirty="0" smtClean="0">
                <a:latin typeface="Bookman Old Style" pitchFamily="18" charset="0"/>
              </a:rPr>
              <a:t>Validation des exigences </a:t>
            </a:r>
          </a:p>
          <a:p>
            <a:pPr marL="742950" lvl="1" indent="-285750">
              <a:lnSpc>
                <a:spcPct val="80000"/>
              </a:lnSpc>
            </a:pPr>
            <a:r>
              <a:rPr lang="fr-CA" sz="1800" dirty="0" smtClean="0">
                <a:latin typeface="Bookman Old Style" pitchFamily="18" charset="0"/>
              </a:rPr>
              <a:t>La spécification des exigences est vérifiée en termes de cohérence et de complétude.</a:t>
            </a:r>
          </a:p>
          <a:p>
            <a:pPr marL="342900" indent="-342900">
              <a:lnSpc>
                <a:spcPct val="80000"/>
              </a:lnSpc>
            </a:pPr>
            <a:r>
              <a:rPr lang="fr-CA" sz="2000" dirty="0" smtClean="0">
                <a:latin typeface="Bookman Old Style" pitchFamily="18" charset="0"/>
              </a:rPr>
              <a:t>Gestion des exigences</a:t>
            </a:r>
          </a:p>
          <a:p>
            <a:pPr marL="742950" lvl="1" indent="-285750">
              <a:lnSpc>
                <a:spcPct val="80000"/>
              </a:lnSpc>
            </a:pPr>
            <a:r>
              <a:rPr lang="fr-CA" sz="1800" dirty="0" smtClean="0">
                <a:latin typeface="Bookman Old Style" pitchFamily="18" charset="0"/>
              </a:rPr>
              <a:t>Les besoins évoluent, les exigences aussi!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r>
              <a:rPr lang="fr-CA" dirty="0" smtClean="0">
                <a:latin typeface="Bookman Old Style" pitchFamily="18" charset="0"/>
              </a:rPr>
              <a:t>Problèmes généraux de l’ingénierie des exigences</a:t>
            </a:r>
          </a:p>
        </p:txBody>
      </p:sp>
      <p:sp>
        <p:nvSpPr>
          <p:cNvPr id="26629" name="Rectangle 3"/>
          <p:cNvSpPr>
            <a:spLocks noGrp="1" noChangeArrowheads="1"/>
          </p:cNvSpPr>
          <p:nvPr>
            <p:ph idx="1"/>
          </p:nvPr>
        </p:nvSpPr>
        <p:spPr/>
        <p:txBody>
          <a:bodyPr/>
          <a:lstStyle/>
          <a:p>
            <a:r>
              <a:rPr lang="fr-CA" sz="2400" dirty="0" smtClean="0">
                <a:latin typeface="Bookman Old Style" pitchFamily="18" charset="0"/>
              </a:rPr>
              <a:t>Manque d’expertise (ingénieurs logiciels, experts de domaines, etc.)</a:t>
            </a:r>
          </a:p>
          <a:p>
            <a:endParaRPr lang="fr-CA" sz="2400" dirty="0" smtClean="0">
              <a:latin typeface="Bookman Old Style" pitchFamily="18" charset="0"/>
            </a:endParaRPr>
          </a:p>
          <a:p>
            <a:r>
              <a:rPr lang="fr-CA" sz="2400" dirty="0" smtClean="0">
                <a:latin typeface="Bookman Old Style" pitchFamily="18" charset="0"/>
              </a:rPr>
              <a:t>Idées initiales trop souvent incomplètes, trop optimistes, et fermement présentes dans têtes des personnes gérant le processus d’acquisition</a:t>
            </a:r>
          </a:p>
          <a:p>
            <a:endParaRPr lang="fr-CA" sz="2400" dirty="0" smtClean="0">
              <a:latin typeface="Bookman Old Style" pitchFamily="18" charset="0"/>
            </a:endParaRPr>
          </a:p>
          <a:p>
            <a:r>
              <a:rPr lang="fr-CA" sz="2400" dirty="0" smtClean="0">
                <a:latin typeface="Bookman Old Style" pitchFamily="18" charset="0"/>
              </a:rPr>
              <a:t>Les difficultés à utiliser les outils et méthodes complexes et variées associées à la cueillette d’exigences peuvent effacer les bénéfices escomptés d’une approche complète et détaillée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57200" y="476672"/>
            <a:ext cx="8229600" cy="792088"/>
          </a:xfrm>
        </p:spPr>
        <p:txBody>
          <a:bodyPr>
            <a:normAutofit/>
          </a:bodyPr>
          <a:lstStyle/>
          <a:p>
            <a:r>
              <a:rPr lang="fr-CA" dirty="0" smtClean="0"/>
              <a:t>Tellement d’« exigences » …</a:t>
            </a:r>
          </a:p>
        </p:txBody>
      </p:sp>
      <p:sp>
        <p:nvSpPr>
          <p:cNvPr id="154627" name="Rectangle 3"/>
          <p:cNvSpPr>
            <a:spLocks noGrp="1" noChangeArrowheads="1"/>
          </p:cNvSpPr>
          <p:nvPr>
            <p:ph idx="1"/>
          </p:nvPr>
        </p:nvSpPr>
        <p:spPr>
          <a:xfrm>
            <a:off x="1143000" y="1143000"/>
            <a:ext cx="7467600" cy="5029200"/>
          </a:xfrm>
        </p:spPr>
        <p:txBody>
          <a:bodyPr/>
          <a:lstStyle/>
          <a:p>
            <a:pPr marL="231775" indent="-231775">
              <a:lnSpc>
                <a:spcPct val="80000"/>
              </a:lnSpc>
            </a:pPr>
            <a:r>
              <a:rPr lang="fr-CA" sz="2000" dirty="0" smtClean="0">
                <a:latin typeface="Bookman Old Style" pitchFamily="18" charset="0"/>
              </a:rPr>
              <a:t>Une </a:t>
            </a:r>
            <a:r>
              <a:rPr lang="fr-CA" sz="2000" i="1" dirty="0" smtClean="0">
                <a:solidFill>
                  <a:srgbClr val="FF9966"/>
                </a:solidFill>
                <a:latin typeface="Bookman Old Style" pitchFamily="18" charset="0"/>
              </a:rPr>
              <a:t>exigence fonctionnelle</a:t>
            </a:r>
            <a:r>
              <a:rPr lang="fr-CA" sz="2000" dirty="0" smtClean="0">
                <a:latin typeface="Bookman Old Style" pitchFamily="18" charset="0"/>
              </a:rPr>
              <a:t> est une exigence définissant une fonction du système en développement</a:t>
            </a:r>
          </a:p>
          <a:p>
            <a:pPr marL="571500" lvl="1" indent="-223838">
              <a:lnSpc>
                <a:spcPct val="80000"/>
              </a:lnSpc>
            </a:pPr>
            <a:r>
              <a:rPr lang="fr-CA" sz="1800" dirty="0" smtClean="0">
                <a:latin typeface="Bookman Old Style" pitchFamily="18" charset="0"/>
              </a:rPr>
              <a:t>Décrit le quoi, c.-à-d. ce que le système doit faire</a:t>
            </a:r>
          </a:p>
          <a:p>
            <a:pPr marL="231775" indent="-231775">
              <a:lnSpc>
                <a:spcPct val="80000"/>
              </a:lnSpc>
            </a:pPr>
            <a:r>
              <a:rPr lang="fr-CA" sz="2000" dirty="0" smtClean="0">
                <a:latin typeface="Bookman Old Style" pitchFamily="18" charset="0"/>
              </a:rPr>
              <a:t>Une </a:t>
            </a:r>
            <a:r>
              <a:rPr lang="fr-CA" sz="2000" i="1" dirty="0" smtClean="0">
                <a:solidFill>
                  <a:srgbClr val="FF9966"/>
                </a:solidFill>
                <a:latin typeface="Bookman Old Style" pitchFamily="18" charset="0"/>
              </a:rPr>
              <a:t>exigence non-fonctionnelle</a:t>
            </a:r>
            <a:r>
              <a:rPr lang="fr-CA" sz="2000" dirty="0" smtClean="0">
                <a:latin typeface="Bookman Old Style" pitchFamily="18" charset="0"/>
              </a:rPr>
              <a:t> (ou </a:t>
            </a:r>
            <a:r>
              <a:rPr lang="fr-CA" sz="2000" i="1" dirty="0" smtClean="0">
                <a:solidFill>
                  <a:srgbClr val="FF9966"/>
                </a:solidFill>
                <a:latin typeface="Bookman Old Style" pitchFamily="18" charset="0"/>
              </a:rPr>
              <a:t>extra-fonctionnelle</a:t>
            </a:r>
            <a:r>
              <a:rPr lang="fr-CA" sz="2000" dirty="0" smtClean="0">
                <a:latin typeface="Bookman Old Style" pitchFamily="18" charset="0"/>
              </a:rPr>
              <a:t>) est une exigence qui caractérise une propriété ou une qualité désirée du système telle que sa performances, sa robustesse, sa convivialité, sa </a:t>
            </a:r>
            <a:r>
              <a:rPr lang="fr-CA" sz="2000" dirty="0" err="1" smtClean="0">
                <a:latin typeface="Bookman Old Style" pitchFamily="18" charset="0"/>
              </a:rPr>
              <a:t>maintenabilité</a:t>
            </a:r>
            <a:r>
              <a:rPr lang="fr-CA" sz="2000" dirty="0" smtClean="0">
                <a:latin typeface="Bookman Old Style" pitchFamily="18" charset="0"/>
              </a:rPr>
              <a:t>, etc.</a:t>
            </a:r>
          </a:p>
          <a:p>
            <a:pPr marL="571500" lvl="1" indent="-223838">
              <a:lnSpc>
                <a:spcPct val="80000"/>
              </a:lnSpc>
            </a:pPr>
            <a:r>
              <a:rPr lang="fr-CA" sz="1800" dirty="0" smtClean="0">
                <a:latin typeface="Bookman Old Style" pitchFamily="18" charset="0"/>
              </a:rPr>
              <a:t>Une contrainte qui doit être prise en compte lors du développement</a:t>
            </a:r>
          </a:p>
          <a:p>
            <a:pPr marL="231775" indent="-231775">
              <a:lnSpc>
                <a:spcPct val="80000"/>
              </a:lnSpc>
            </a:pPr>
            <a:r>
              <a:rPr lang="fr-CA" sz="2000" dirty="0" smtClean="0">
                <a:latin typeface="Bookman Old Style" pitchFamily="18" charset="0"/>
              </a:rPr>
              <a:t>Un </a:t>
            </a:r>
            <a:r>
              <a:rPr lang="fr-CA" sz="2000" i="1" dirty="0" smtClean="0">
                <a:solidFill>
                  <a:srgbClr val="FF9966"/>
                </a:solidFill>
                <a:latin typeface="Bookman Old Style" pitchFamily="18" charset="0"/>
              </a:rPr>
              <a:t>but</a:t>
            </a:r>
            <a:r>
              <a:rPr lang="fr-CA" sz="2000" dirty="0" smtClean="0">
                <a:latin typeface="Bookman Old Style" pitchFamily="18" charset="0"/>
              </a:rPr>
              <a:t> est un objectif ou une préoccupation utilisé pour découvrir et évaluer des exigences fonctionnelles et non-fonctionnelles</a:t>
            </a:r>
          </a:p>
          <a:p>
            <a:pPr marL="571500" lvl="1" indent="-223838">
              <a:lnSpc>
                <a:spcPct val="80000"/>
              </a:lnSpc>
            </a:pPr>
            <a:r>
              <a:rPr lang="fr-CA" sz="1800" dirty="0" smtClean="0">
                <a:latin typeface="Bookman Old Style" pitchFamily="18" charset="0"/>
              </a:rPr>
              <a:t>Un but n’est pas encore une exigence..</a:t>
            </a:r>
          </a:p>
          <a:p>
            <a:pPr marL="231775" indent="-231775">
              <a:lnSpc>
                <a:spcPct val="80000"/>
              </a:lnSpc>
            </a:pPr>
            <a:r>
              <a:rPr lang="fr-CA" sz="2000" dirty="0" smtClean="0">
                <a:latin typeface="Bookman Old Style" pitchFamily="18" charset="0"/>
              </a:rPr>
              <a:t>Une </a:t>
            </a:r>
            <a:r>
              <a:rPr lang="fr-CA" sz="2000" i="1" dirty="0" smtClean="0">
                <a:solidFill>
                  <a:srgbClr val="FF9966"/>
                </a:solidFill>
                <a:latin typeface="Bookman Old Style" pitchFamily="18" charset="0"/>
              </a:rPr>
              <a:t>exigence utilisateur</a:t>
            </a:r>
            <a:r>
              <a:rPr lang="fr-CA" sz="2000" dirty="0" smtClean="0">
                <a:latin typeface="Bookman Old Style" pitchFamily="18" charset="0"/>
              </a:rPr>
              <a:t> est une fonctionnalité ou un but désiré par un utilisateur ou une autre partie prenante </a:t>
            </a:r>
          </a:p>
          <a:p>
            <a:pPr marL="571500" lvl="1" indent="-223838">
              <a:lnSpc>
                <a:spcPct val="80000"/>
              </a:lnSpc>
            </a:pPr>
            <a:r>
              <a:rPr lang="fr-CA" altLang="en-US" sz="1600" dirty="0" smtClean="0">
                <a:latin typeface="Bookman Old Style" pitchFamily="18" charset="0"/>
              </a:rPr>
              <a:t>Elle ne devient pas nécessairement une exigence du système…</a:t>
            </a:r>
            <a:r>
              <a:rPr lang="fr-CA" sz="1800" dirty="0" smtClean="0">
                <a:latin typeface="Bookman Old Style" pitchFamily="18" charset="0"/>
              </a:rPr>
              <a:t> </a:t>
            </a:r>
          </a:p>
          <a:p>
            <a:pPr marL="231775" indent="-231775">
              <a:lnSpc>
                <a:spcPct val="80000"/>
              </a:lnSpc>
            </a:pPr>
            <a:r>
              <a:rPr lang="fr-CA" sz="2000" dirty="0" smtClean="0">
                <a:latin typeface="Bookman Old Style" pitchFamily="18" charset="0"/>
              </a:rPr>
              <a:t>Une </a:t>
            </a:r>
            <a:r>
              <a:rPr lang="fr-CA" sz="2000" i="1" dirty="0" smtClean="0">
                <a:solidFill>
                  <a:srgbClr val="FF9966"/>
                </a:solidFill>
                <a:latin typeface="Bookman Old Style" pitchFamily="18" charset="0"/>
              </a:rPr>
              <a:t>exigence du domaine</a:t>
            </a:r>
            <a:r>
              <a:rPr lang="fr-CA" sz="2000" dirty="0" smtClean="0">
                <a:latin typeface="Bookman Old Style" pitchFamily="18" charset="0"/>
              </a:rPr>
              <a:t> est une exigence dérivée du domaine d’application</a:t>
            </a:r>
          </a:p>
          <a:p>
            <a:pPr marL="571500" lvl="1" indent="-223838">
              <a:lnSpc>
                <a:spcPct val="80000"/>
              </a:lnSpc>
            </a:pPr>
            <a:r>
              <a:rPr lang="fr-CA" sz="1800" dirty="0" smtClean="0">
                <a:latin typeface="Bookman Old Style" pitchFamily="18" charset="0"/>
              </a:rPr>
              <a:t>Elle peut être fonctionnelle ou non-fonctionnelle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462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462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4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r>
              <a:rPr lang="fr-CA" altLang="en-US" dirty="0" smtClean="0">
                <a:latin typeface="Bookman Old Style" pitchFamily="18" charset="0"/>
              </a:rPr>
              <a:t>Exigences fonctionnelles</a:t>
            </a:r>
          </a:p>
        </p:txBody>
      </p:sp>
      <p:sp>
        <p:nvSpPr>
          <p:cNvPr id="39941" name="Rectangle 3"/>
          <p:cNvSpPr>
            <a:spLocks noGrp="1" noChangeArrowheads="1"/>
          </p:cNvSpPr>
          <p:nvPr>
            <p:ph idx="1"/>
          </p:nvPr>
        </p:nvSpPr>
        <p:spPr/>
        <p:txBody>
          <a:bodyPr>
            <a:normAutofit fontScale="92500" lnSpcReduction="10000"/>
          </a:bodyPr>
          <a:lstStyle/>
          <a:p>
            <a:pPr lvl="1"/>
            <a:r>
              <a:rPr lang="fr-CA" altLang="en-US" dirty="0" smtClean="0">
                <a:latin typeface="Bookman Old Style" pitchFamily="18" charset="0"/>
              </a:rPr>
              <a:t>Quelles doivent être les </a:t>
            </a:r>
            <a:r>
              <a:rPr lang="fr-CA" altLang="en-US" i="1" dirty="0" smtClean="0">
                <a:latin typeface="Bookman Old Style" pitchFamily="18" charset="0"/>
              </a:rPr>
              <a:t>entrées</a:t>
            </a:r>
            <a:r>
              <a:rPr lang="fr-CA" altLang="en-US" dirty="0" smtClean="0">
                <a:latin typeface="Bookman Old Style" pitchFamily="18" charset="0"/>
              </a:rPr>
              <a:t> du système</a:t>
            </a:r>
          </a:p>
          <a:p>
            <a:pPr lvl="1"/>
            <a:endParaRPr lang="fr-CA" altLang="en-US" dirty="0" smtClean="0">
              <a:latin typeface="Bookman Old Style" pitchFamily="18" charset="0"/>
            </a:endParaRPr>
          </a:p>
          <a:p>
            <a:pPr lvl="1"/>
            <a:r>
              <a:rPr lang="fr-CA" altLang="en-US" dirty="0" smtClean="0">
                <a:latin typeface="Bookman Old Style" pitchFamily="18" charset="0"/>
              </a:rPr>
              <a:t>Quelles </a:t>
            </a:r>
            <a:r>
              <a:rPr lang="fr-CA" altLang="en-US" i="1" dirty="0" smtClean="0">
                <a:latin typeface="Bookman Old Style" pitchFamily="18" charset="0"/>
              </a:rPr>
              <a:t>sorties</a:t>
            </a:r>
            <a:r>
              <a:rPr lang="fr-CA" altLang="en-US" dirty="0" smtClean="0">
                <a:latin typeface="Bookman Old Style" pitchFamily="18" charset="0"/>
              </a:rPr>
              <a:t> le système doit-il produire</a:t>
            </a:r>
          </a:p>
          <a:p>
            <a:pPr lvl="1"/>
            <a:endParaRPr lang="fr-CA" altLang="en-US" dirty="0" smtClean="0">
              <a:latin typeface="Bookman Old Style" pitchFamily="18" charset="0"/>
            </a:endParaRPr>
          </a:p>
          <a:p>
            <a:pPr lvl="1"/>
            <a:r>
              <a:rPr lang="fr-CA" altLang="en-US" dirty="0" smtClean="0">
                <a:latin typeface="Bookman Old Style" pitchFamily="18" charset="0"/>
              </a:rPr>
              <a:t>Quelle sont les </a:t>
            </a:r>
            <a:r>
              <a:rPr lang="fr-CA" altLang="en-US" i="1" dirty="0" smtClean="0">
                <a:latin typeface="Bookman Old Style" pitchFamily="18" charset="0"/>
              </a:rPr>
              <a:t>données</a:t>
            </a:r>
            <a:r>
              <a:rPr lang="fr-CA" altLang="en-US" dirty="0" smtClean="0">
                <a:latin typeface="Bookman Old Style" pitchFamily="18" charset="0"/>
              </a:rPr>
              <a:t> qui devront être stockées pour usage par d’autres systèmes</a:t>
            </a:r>
          </a:p>
          <a:p>
            <a:pPr lvl="1"/>
            <a:endParaRPr lang="fr-CA" altLang="en-US" dirty="0" smtClean="0">
              <a:latin typeface="Bookman Old Style" pitchFamily="18" charset="0"/>
            </a:endParaRPr>
          </a:p>
          <a:p>
            <a:pPr lvl="1"/>
            <a:r>
              <a:rPr lang="fr-CA" altLang="en-US" dirty="0" smtClean="0">
                <a:latin typeface="Bookman Old Style" pitchFamily="18" charset="0"/>
              </a:rPr>
              <a:t>Quels sont les </a:t>
            </a:r>
            <a:r>
              <a:rPr lang="fr-CA" altLang="en-US" i="1" dirty="0" smtClean="0">
                <a:latin typeface="Bookman Old Style" pitchFamily="18" charset="0"/>
              </a:rPr>
              <a:t>calculs</a:t>
            </a:r>
            <a:r>
              <a:rPr lang="fr-CA" altLang="en-US" dirty="0" smtClean="0">
                <a:latin typeface="Bookman Old Style" pitchFamily="18" charset="0"/>
              </a:rPr>
              <a:t> à effectuer</a:t>
            </a:r>
          </a:p>
          <a:p>
            <a:pPr lvl="1"/>
            <a:endParaRPr lang="fr-CA" altLang="en-US" dirty="0" smtClean="0">
              <a:latin typeface="Bookman Old Style" pitchFamily="18" charset="0"/>
            </a:endParaRPr>
          </a:p>
          <a:p>
            <a:pPr lvl="1"/>
            <a:r>
              <a:rPr lang="fr-CA" altLang="en-US" dirty="0" smtClean="0">
                <a:latin typeface="Bookman Old Style" pitchFamily="18" charset="0"/>
              </a:rPr>
              <a:t>La </a:t>
            </a:r>
            <a:r>
              <a:rPr lang="fr-CA" altLang="en-US" i="1" dirty="0" smtClean="0">
                <a:latin typeface="Bookman Old Style" pitchFamily="18" charset="0"/>
              </a:rPr>
              <a:t>mise en marche</a:t>
            </a:r>
            <a:r>
              <a:rPr lang="fr-CA" altLang="en-US" dirty="0" smtClean="0">
                <a:latin typeface="Bookman Old Style" pitchFamily="18" charset="0"/>
              </a:rPr>
              <a:t> et la </a:t>
            </a:r>
            <a:r>
              <a:rPr lang="fr-CA" altLang="en-US" i="1" dirty="0" smtClean="0">
                <a:latin typeface="Bookman Old Style" pitchFamily="18" charset="0"/>
              </a:rPr>
              <a:t>synchronisation</a:t>
            </a:r>
            <a:r>
              <a:rPr lang="fr-CA" altLang="en-US" dirty="0" smtClean="0">
                <a:latin typeface="Bookman Old Style" pitchFamily="18" charset="0"/>
              </a:rPr>
              <a:t> de tous ces éléments</a:t>
            </a:r>
          </a:p>
          <a:p>
            <a:pPr lvl="1"/>
            <a:endParaRPr lang="fr-CA"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fontScale="90000"/>
          </a:bodyPr>
          <a:lstStyle/>
          <a:p>
            <a:r>
              <a:rPr lang="fr-CA" altLang="en-US" dirty="0" smtClean="0">
                <a:latin typeface="Bookman Old Style" pitchFamily="18" charset="0"/>
              </a:rPr>
              <a:t>Exemples d’exigences fonctionnelles</a:t>
            </a:r>
          </a:p>
        </p:txBody>
      </p:sp>
      <p:sp>
        <p:nvSpPr>
          <p:cNvPr id="302083" name="Rectangle 3"/>
          <p:cNvSpPr>
            <a:spLocks noGrp="1" noChangeArrowheads="1"/>
          </p:cNvSpPr>
          <p:nvPr>
            <p:ph idx="1"/>
          </p:nvPr>
        </p:nvSpPr>
        <p:spPr/>
        <p:txBody>
          <a:bodyPr/>
          <a:lstStyle/>
          <a:p>
            <a:pPr lvl="1"/>
            <a:r>
              <a:rPr lang="fr-CA" altLang="en-US" dirty="0" smtClean="0">
                <a:latin typeface="Bookman Old Style" pitchFamily="18" charset="0"/>
              </a:rPr>
              <a:t>Le système doit offrir à l’utilisateur l’opportunité de chercher l’ensemble des bases de données.</a:t>
            </a:r>
          </a:p>
          <a:p>
            <a:pPr lvl="1"/>
            <a:endParaRPr lang="fr-CA" altLang="en-US" dirty="0" smtClean="0">
              <a:latin typeface="Bookman Old Style" pitchFamily="18" charset="0"/>
            </a:endParaRPr>
          </a:p>
          <a:p>
            <a:pPr lvl="1"/>
            <a:r>
              <a:rPr lang="fr-CA" altLang="en-US" dirty="0" smtClean="0">
                <a:latin typeface="Bookman Old Style" pitchFamily="18" charset="0"/>
              </a:rPr>
              <a:t>Le système doit offrir les visionneuses appropriées pour afficher les documents emmagasinés.</a:t>
            </a:r>
          </a:p>
          <a:p>
            <a:pPr lvl="1"/>
            <a:endParaRPr lang="fr-CA" altLang="en-US" dirty="0" smtClean="0">
              <a:latin typeface="Bookman Old Style" pitchFamily="18" charset="0"/>
            </a:endParaRPr>
          </a:p>
          <a:p>
            <a:pPr lvl="1"/>
            <a:r>
              <a:rPr lang="fr-CA" altLang="en-US" dirty="0" smtClean="0">
                <a:latin typeface="Bookman Old Style" pitchFamily="18" charset="0"/>
              </a:rPr>
              <a:t>Chaque commande doit avoir un identifiant unique (ORDER_ID).</a:t>
            </a:r>
            <a:endParaRPr lang="en-US" altLang="en-US" dirty="0" smtClean="0">
              <a:latin typeface="Bookman Old Style" pitchFamily="18" charset="0"/>
            </a:endParaRPr>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r>
              <a:rPr lang="fr-CA" dirty="0" smtClean="0">
                <a:latin typeface="Bookman Old Style" pitchFamily="18" charset="0"/>
              </a:rPr>
              <a:t>Exigences et modélisation</a:t>
            </a:r>
          </a:p>
        </p:txBody>
      </p:sp>
      <p:sp>
        <p:nvSpPr>
          <p:cNvPr id="52229" name="Rectangle 3"/>
          <p:cNvSpPr>
            <a:spLocks noGrp="1" noChangeArrowheads="1"/>
          </p:cNvSpPr>
          <p:nvPr>
            <p:ph idx="1"/>
          </p:nvPr>
        </p:nvSpPr>
        <p:spPr/>
        <p:txBody>
          <a:bodyPr/>
          <a:lstStyle/>
          <a:p>
            <a:r>
              <a:rPr lang="fr-CA" smtClean="0"/>
              <a:t>Le sandwich de l’ingénierie des systèmes!</a:t>
            </a:r>
          </a:p>
        </p:txBody>
      </p:sp>
      <p:pic>
        <p:nvPicPr>
          <p:cNvPr id="52230" name="Picture 5"/>
          <p:cNvPicPr>
            <a:picLocks noChangeAspect="1" noChangeArrowheads="1"/>
          </p:cNvPicPr>
          <p:nvPr/>
        </p:nvPicPr>
        <p:blipFill>
          <a:blip r:embed="rId3" cstate="print"/>
          <a:srcRect/>
          <a:stretch>
            <a:fillRect/>
          </a:stretch>
        </p:blipFill>
        <p:spPr bwMode="auto">
          <a:xfrm>
            <a:off x="755576" y="2348880"/>
            <a:ext cx="7848600" cy="3587750"/>
          </a:xfrm>
          <a:prstGeom prst="rect">
            <a:avLst/>
          </a:prstGeom>
          <a:noFill/>
          <a:ln w="9525" algn="ctr">
            <a:noFill/>
            <a:miter lim="800000"/>
            <a:headEnd/>
            <a:tailEnd/>
          </a:ln>
        </p:spPr>
      </p:pic>
      <p:sp>
        <p:nvSpPr>
          <p:cNvPr id="52231" name="Text Box 7"/>
          <p:cNvSpPr txBox="1">
            <a:spLocks noChangeArrowheads="1"/>
          </p:cNvSpPr>
          <p:nvPr/>
        </p:nvSpPr>
        <p:spPr bwMode="auto">
          <a:xfrm>
            <a:off x="1447800" y="5910263"/>
            <a:ext cx="7315200" cy="366712"/>
          </a:xfrm>
          <a:prstGeom prst="rect">
            <a:avLst/>
          </a:prstGeom>
          <a:noFill/>
          <a:ln w="9525" algn="ctr">
            <a:noFill/>
            <a:miter lim="800000"/>
            <a:headEnd/>
            <a:tailEnd/>
          </a:ln>
        </p:spPr>
        <p:txBody>
          <a:bodyPr wrap="none">
            <a:spAutoFit/>
          </a:bodyPr>
          <a:lstStyle/>
          <a:p>
            <a:r>
              <a:rPr lang="fr-CA" b="0">
                <a:hlinkClick r:id="rId4"/>
              </a:rPr>
              <a:t>http://www.telelogic.com/download/paper/SystemsEngineeringSandwich.pdf</a:t>
            </a:r>
            <a:r>
              <a:rPr lang="fr-CA" b="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467544" y="188640"/>
            <a:ext cx="8229600" cy="954360"/>
          </a:xfrm>
        </p:spPr>
        <p:txBody>
          <a:bodyPr/>
          <a:lstStyle/>
          <a:p>
            <a:r>
              <a:rPr lang="fr-CA" dirty="0" smtClean="0">
                <a:latin typeface="Bookman Old Style" pitchFamily="18" charset="0"/>
              </a:rPr>
              <a:t>Vérification</a:t>
            </a:r>
          </a:p>
        </p:txBody>
      </p:sp>
      <p:pic>
        <p:nvPicPr>
          <p:cNvPr id="54277" name="Picture 3" descr="ProjMgmt"/>
          <p:cNvPicPr>
            <a:picLocks noChangeAspect="1" noChangeArrowheads="1"/>
          </p:cNvPicPr>
          <p:nvPr/>
        </p:nvPicPr>
        <p:blipFill>
          <a:blip r:embed="rId3" cstate="print"/>
          <a:srcRect/>
          <a:stretch>
            <a:fillRect/>
          </a:stretch>
        </p:blipFill>
        <p:spPr bwMode="auto">
          <a:xfrm>
            <a:off x="755576" y="971550"/>
            <a:ext cx="7848600"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204865"/>
            <a:ext cx="8591872" cy="1512168"/>
          </a:xfrm>
        </p:spPr>
        <p:txBody>
          <a:bodyPr/>
          <a:lstStyle/>
          <a:p>
            <a:r>
              <a:rPr lang="fr-CA" altLang="en-US" dirty="0" smtClean="0">
                <a:solidFill>
                  <a:srgbClr val="FF9966"/>
                </a:solidFill>
              </a:rPr>
              <a:t> </a:t>
            </a:r>
            <a:r>
              <a:rPr lang="fr-CA" altLang="en-US" dirty="0" smtClean="0">
                <a:latin typeface="Bookman Old Style" pitchFamily="18" charset="0"/>
              </a:rPr>
              <a:t>Écrire de meilleures exigences</a:t>
            </a:r>
            <a:endParaRPr lang="en-CA" dirty="0">
              <a:latin typeface="Bookman Old Style" pitchFamily="18" charset="0"/>
            </a:endParaRPr>
          </a:p>
        </p:txBody>
      </p:sp>
      <p:sp>
        <p:nvSpPr>
          <p:cNvPr id="3" name="Subtitle 2"/>
          <p:cNvSpPr>
            <a:spLocks noGrp="1"/>
          </p:cNvSpPr>
          <p:nvPr>
            <p:ph type="subTitle" idx="1"/>
          </p:nvPr>
        </p:nvSpPr>
        <p:spPr/>
        <p:txBody>
          <a:bodyPr/>
          <a:lstStyle/>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p:txBody>
          <a:bodyPr/>
          <a:lstStyle/>
          <a:p>
            <a:pPr algn="ctr">
              <a:buFontTx/>
              <a:buNone/>
            </a:pPr>
            <a:r>
              <a:rPr lang="fr-CA" sz="3600" dirty="0" smtClean="0">
                <a:solidFill>
                  <a:schemeClr val="accent2">
                    <a:lumMod val="75000"/>
                  </a:schemeClr>
                </a:solidFill>
                <a:latin typeface="Bookman Old Style" pitchFamily="18" charset="0"/>
              </a:rPr>
              <a:t>Le début est la partie la plus </a:t>
            </a:r>
          </a:p>
          <a:p>
            <a:pPr algn="ctr">
              <a:buFontTx/>
              <a:buNone/>
            </a:pPr>
            <a:r>
              <a:rPr lang="fr-CA" sz="3600" dirty="0" smtClean="0">
                <a:solidFill>
                  <a:schemeClr val="accent2">
                    <a:lumMod val="75000"/>
                  </a:schemeClr>
                </a:solidFill>
                <a:latin typeface="Bookman Old Style" pitchFamily="18" charset="0"/>
              </a:rPr>
              <a:t>importante du travail.</a:t>
            </a:r>
          </a:p>
          <a:p>
            <a:endParaRPr lang="fr-CA" sz="3600" dirty="0" smtClean="0">
              <a:solidFill>
                <a:srgbClr val="FF9966"/>
              </a:solidFill>
              <a:latin typeface="Bookman Old Style" pitchFamily="18" charset="0"/>
            </a:endParaRPr>
          </a:p>
          <a:p>
            <a:pPr marL="4400550" lvl="1" indent="-285750"/>
            <a:r>
              <a:rPr lang="fr-CA" dirty="0" smtClean="0">
                <a:latin typeface="Bookman Old Style" pitchFamily="18" charset="0"/>
              </a:rPr>
              <a:t> Platon, 4 avant J.C.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normAutofit fontScale="90000"/>
          </a:bodyPr>
          <a:lstStyle/>
          <a:p>
            <a:r>
              <a:rPr lang="fr-CA" dirty="0">
                <a:latin typeface="Bookman Old Style" pitchFamily="18" charset="0"/>
              </a:rPr>
              <a:t>Martine ne peut pas écrire d’exigences parce que…</a:t>
            </a:r>
          </a:p>
        </p:txBody>
      </p:sp>
      <p:sp>
        <p:nvSpPr>
          <p:cNvPr id="580611" name="Rectangle 3"/>
          <p:cNvSpPr>
            <a:spLocks noGrp="1" noChangeArrowheads="1"/>
          </p:cNvSpPr>
          <p:nvPr>
            <p:ph idx="1"/>
          </p:nvPr>
        </p:nvSpPr>
        <p:spPr/>
        <p:txBody>
          <a:bodyPr/>
          <a:lstStyle/>
          <a:p>
            <a:pPr algn="ctr">
              <a:lnSpc>
                <a:spcPct val="90000"/>
              </a:lnSpc>
            </a:pPr>
            <a:endParaRPr lang="fr-CA" sz="2400" dirty="0">
              <a:latin typeface="Bookman Old Style" pitchFamily="18" charset="0"/>
            </a:endParaRPr>
          </a:p>
          <a:p>
            <a:pPr algn="ctr">
              <a:lnSpc>
                <a:spcPct val="90000"/>
              </a:lnSpc>
              <a:buFontTx/>
              <a:buNone/>
            </a:pPr>
            <a:r>
              <a:rPr lang="fr-CA" sz="3200" i="1" dirty="0">
                <a:latin typeface="Bookman Old Style" pitchFamily="18" charset="0"/>
              </a:rPr>
              <a:t>Elle ne sait pas </a:t>
            </a:r>
            <a:r>
              <a:rPr lang="fr-CA" sz="3200" b="1" i="1" dirty="0">
                <a:latin typeface="Bookman Old Style" pitchFamily="18" charset="0"/>
              </a:rPr>
              <a:t>quoi</a:t>
            </a:r>
            <a:r>
              <a:rPr lang="fr-CA" sz="3200" i="1" dirty="0">
                <a:latin typeface="Bookman Old Style" pitchFamily="18" charset="0"/>
              </a:rPr>
              <a:t> faire!</a:t>
            </a:r>
          </a:p>
          <a:p>
            <a:pPr algn="ctr">
              <a:lnSpc>
                <a:spcPct val="90000"/>
              </a:lnSpc>
            </a:pPr>
            <a:endParaRPr lang="fr-CA" sz="3200" i="1" dirty="0">
              <a:latin typeface="Bookman Old Style" pitchFamily="18" charset="0"/>
            </a:endParaRPr>
          </a:p>
          <a:p>
            <a:pPr>
              <a:lnSpc>
                <a:spcPct val="90000"/>
              </a:lnSpc>
            </a:pPr>
            <a:r>
              <a:rPr lang="fr-CA" sz="2400" dirty="0">
                <a:latin typeface="Bookman Old Style" pitchFamily="18" charset="0"/>
              </a:rPr>
              <a:t>On ne lui a pas </a:t>
            </a:r>
            <a:r>
              <a:rPr lang="fr-CA" sz="2400" i="1" dirty="0">
                <a:latin typeface="Bookman Old Style" pitchFamily="18" charset="0"/>
              </a:rPr>
              <a:t>enseigné</a:t>
            </a:r>
            <a:r>
              <a:rPr lang="fr-CA" sz="2400" dirty="0">
                <a:latin typeface="Bookman Old Style" pitchFamily="18" charset="0"/>
              </a:rPr>
              <a:t> à l’école</a:t>
            </a:r>
          </a:p>
          <a:p>
            <a:pPr>
              <a:lnSpc>
                <a:spcPct val="90000"/>
              </a:lnSpc>
            </a:pPr>
            <a:r>
              <a:rPr lang="fr-CA" sz="2400" dirty="0">
                <a:latin typeface="Bookman Old Style" pitchFamily="18" charset="0"/>
              </a:rPr>
              <a:t>Elle ne sait pas </a:t>
            </a:r>
            <a:r>
              <a:rPr lang="fr-CA" sz="2400" i="1" dirty="0">
                <a:latin typeface="Bookman Old Style" pitchFamily="18" charset="0"/>
              </a:rPr>
              <a:t>écrire</a:t>
            </a:r>
          </a:p>
          <a:p>
            <a:pPr>
              <a:lnSpc>
                <a:spcPct val="90000"/>
              </a:lnSpc>
            </a:pPr>
            <a:r>
              <a:rPr lang="fr-CA" sz="2400" dirty="0">
                <a:latin typeface="Bookman Old Style" pitchFamily="18" charset="0"/>
              </a:rPr>
              <a:t>Elle ne comprend pas le </a:t>
            </a:r>
            <a:r>
              <a:rPr lang="fr-CA" sz="2400" i="1" dirty="0">
                <a:latin typeface="Bookman Old Style" pitchFamily="18" charset="0"/>
              </a:rPr>
              <a:t>processus</a:t>
            </a:r>
          </a:p>
          <a:p>
            <a:pPr>
              <a:lnSpc>
                <a:spcPct val="90000"/>
              </a:lnSpc>
            </a:pPr>
            <a:r>
              <a:rPr lang="fr-CA" sz="2400" dirty="0">
                <a:latin typeface="Bookman Old Style" pitchFamily="18" charset="0"/>
              </a:rPr>
              <a:t>Elle n’a pas les </a:t>
            </a:r>
            <a:r>
              <a:rPr lang="fr-CA" sz="2400" i="1" dirty="0">
                <a:latin typeface="Bookman Old Style" pitchFamily="18" charset="0"/>
              </a:rPr>
              <a:t>données nécessaires</a:t>
            </a:r>
          </a:p>
          <a:p>
            <a:pPr>
              <a:lnSpc>
                <a:spcPct val="90000"/>
              </a:lnSpc>
            </a:pPr>
            <a:r>
              <a:rPr lang="fr-CA" sz="2400" dirty="0">
                <a:latin typeface="Bookman Old Style" pitchFamily="18" charset="0"/>
              </a:rPr>
              <a:t>Elle </a:t>
            </a:r>
            <a:r>
              <a:rPr lang="fr-CA" sz="2400" i="1" dirty="0">
                <a:latin typeface="Bookman Old Style" pitchFamily="18" charset="0"/>
              </a:rPr>
              <a:t>ne sait pas ce qu’elle veut</a:t>
            </a:r>
          </a:p>
          <a:p>
            <a:pPr algn="ctr">
              <a:lnSpc>
                <a:spcPct val="90000"/>
              </a:lnSpc>
            </a:pPr>
            <a:endParaRPr lang="fr-CA" sz="1400" i="1" dirty="0"/>
          </a:p>
          <a:p>
            <a:pPr algn="ctr">
              <a:lnSpc>
                <a:spcPct val="90000"/>
              </a:lnSpc>
              <a:buFontTx/>
              <a:buNone/>
            </a:pPr>
            <a:r>
              <a:rPr lang="fr-CA" sz="1400" dirty="0"/>
              <a:t>Source: </a:t>
            </a:r>
            <a:r>
              <a:rPr lang="fr-CA" sz="1400" dirty="0" err="1"/>
              <a:t>Compliance</a:t>
            </a:r>
            <a:r>
              <a:rPr lang="fr-CA" sz="1400" dirty="0"/>
              <a:t> Automation, Inc., 1998</a:t>
            </a:r>
          </a:p>
        </p:txBody>
      </p:sp>
      <p:sp>
        <p:nvSpPr>
          <p:cNvPr id="5" name="Footer Placeholder 3"/>
          <p:cNvSpPr>
            <a:spLocks noGrp="1"/>
          </p:cNvSpPr>
          <p:nvPr>
            <p:ph type="ftr" sz="quarter" idx="11"/>
          </p:nvPr>
        </p:nvSpPr>
        <p:spPr/>
        <p:txBody>
          <a:bodyPr/>
          <a:lstStyle/>
          <a:p>
            <a:r>
              <a:rPr lang="fr-CA" altLang="en-US"/>
              <a:t>Module 1: Fondements de l'ingénierie des exigences</a:t>
            </a:r>
          </a:p>
        </p:txBody>
      </p:sp>
      <p:sp>
        <p:nvSpPr>
          <p:cNvPr id="6" name="Slide Number Placeholder 4"/>
          <p:cNvSpPr>
            <a:spLocks noGrp="1"/>
          </p:cNvSpPr>
          <p:nvPr>
            <p:ph type="sldNum" sz="quarter" idx="12"/>
          </p:nvPr>
        </p:nvSpPr>
        <p:spPr/>
        <p:txBody>
          <a:bodyPr/>
          <a:lstStyle/>
          <a:p>
            <a:fld id="{7DFDE6EF-459B-4160-836E-2DB76729855E}" type="slidenum">
              <a:rPr lang="fr-CA" altLang="en-US"/>
              <a:pPr/>
              <a:t>20</a:t>
            </a:fld>
            <a:endParaRPr lang="fr-CA" altLang="en-US"/>
          </a:p>
        </p:txBody>
      </p:sp>
      <p:pic>
        <p:nvPicPr>
          <p:cNvPr id="580612" name="Picture 4" descr="MCj03043110000[1]"/>
          <p:cNvPicPr>
            <a:picLocks noChangeAspect="1" noChangeArrowheads="1"/>
          </p:cNvPicPr>
          <p:nvPr/>
        </p:nvPicPr>
        <p:blipFill>
          <a:blip r:embed="rId3" cstate="print"/>
          <a:srcRect/>
          <a:stretch>
            <a:fillRect/>
          </a:stretch>
        </p:blipFill>
        <p:spPr bwMode="auto">
          <a:xfrm>
            <a:off x="7086600" y="2762250"/>
            <a:ext cx="1069975"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06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06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06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06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06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06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normAutofit fontScale="90000"/>
          </a:bodyPr>
          <a:lstStyle/>
          <a:p>
            <a:r>
              <a:rPr lang="fr-CA" dirty="0">
                <a:latin typeface="Bookman Old Style" pitchFamily="18" charset="0"/>
              </a:rPr>
              <a:t>Martine ne peut pas écrire d’exigences parce que…</a:t>
            </a:r>
          </a:p>
        </p:txBody>
      </p:sp>
      <p:sp>
        <p:nvSpPr>
          <p:cNvPr id="582659" name="Rectangle 3"/>
          <p:cNvSpPr>
            <a:spLocks noGrp="1" noChangeArrowheads="1"/>
          </p:cNvSpPr>
          <p:nvPr>
            <p:ph idx="1"/>
          </p:nvPr>
        </p:nvSpPr>
        <p:spPr/>
        <p:txBody>
          <a:bodyPr/>
          <a:lstStyle/>
          <a:p>
            <a:pPr algn="ctr">
              <a:lnSpc>
                <a:spcPct val="90000"/>
              </a:lnSpc>
            </a:pPr>
            <a:endParaRPr lang="fr-CA" sz="2000" dirty="0"/>
          </a:p>
          <a:p>
            <a:pPr algn="ctr">
              <a:lnSpc>
                <a:spcPct val="90000"/>
              </a:lnSpc>
              <a:buFontTx/>
              <a:buNone/>
            </a:pPr>
            <a:r>
              <a:rPr lang="fr-CA" sz="3200" i="1" dirty="0">
                <a:latin typeface="Bookman Old Style" pitchFamily="18" charset="0"/>
              </a:rPr>
              <a:t>Elle ne comprend pas </a:t>
            </a:r>
            <a:r>
              <a:rPr lang="fr-CA" sz="3200" b="1" i="1" dirty="0">
                <a:latin typeface="Bookman Old Style" pitchFamily="18" charset="0"/>
              </a:rPr>
              <a:t>pourquoi</a:t>
            </a:r>
            <a:r>
              <a:rPr lang="fr-CA" sz="3200" i="1" dirty="0">
                <a:latin typeface="Bookman Old Style" pitchFamily="18" charset="0"/>
              </a:rPr>
              <a:t>!</a:t>
            </a:r>
          </a:p>
          <a:p>
            <a:pPr algn="ctr">
              <a:lnSpc>
                <a:spcPct val="90000"/>
              </a:lnSpc>
            </a:pPr>
            <a:endParaRPr lang="fr-CA" sz="3200" i="1" dirty="0">
              <a:latin typeface="Bookman Old Style" pitchFamily="18" charset="0"/>
            </a:endParaRPr>
          </a:p>
          <a:p>
            <a:pPr>
              <a:lnSpc>
                <a:spcPct val="90000"/>
              </a:lnSpc>
            </a:pPr>
            <a:r>
              <a:rPr lang="fr-CA" sz="2400" dirty="0">
                <a:latin typeface="Bookman Old Style" pitchFamily="18" charset="0"/>
              </a:rPr>
              <a:t>Elle ne comprend pas </a:t>
            </a:r>
            <a:r>
              <a:rPr lang="fr-CA" sz="2400" i="1" dirty="0">
                <a:latin typeface="Bookman Old Style" pitchFamily="18" charset="0"/>
              </a:rPr>
              <a:t>l’impact</a:t>
            </a:r>
          </a:p>
          <a:p>
            <a:pPr>
              <a:lnSpc>
                <a:spcPct val="90000"/>
              </a:lnSpc>
            </a:pPr>
            <a:r>
              <a:rPr lang="fr-CA" sz="2400" dirty="0">
                <a:latin typeface="Bookman Old Style" pitchFamily="18" charset="0"/>
              </a:rPr>
              <a:t>Elle ne comprend pas le </a:t>
            </a:r>
            <a:r>
              <a:rPr lang="fr-CA" sz="2400" i="1" dirty="0">
                <a:latin typeface="Bookman Old Style" pitchFamily="18" charset="0"/>
              </a:rPr>
              <a:t>changement</a:t>
            </a:r>
          </a:p>
          <a:p>
            <a:pPr>
              <a:lnSpc>
                <a:spcPct val="90000"/>
              </a:lnSpc>
            </a:pPr>
            <a:r>
              <a:rPr lang="fr-CA" sz="2400" dirty="0">
                <a:latin typeface="Bookman Old Style" pitchFamily="18" charset="0"/>
              </a:rPr>
              <a:t>Elle croit que c’est « </a:t>
            </a:r>
            <a:r>
              <a:rPr lang="fr-CA" sz="2400" i="1" dirty="0">
                <a:latin typeface="Bookman Old Style" pitchFamily="18" charset="0"/>
              </a:rPr>
              <a:t>juste un document</a:t>
            </a:r>
            <a:r>
              <a:rPr lang="fr-CA" sz="2400" dirty="0">
                <a:latin typeface="Bookman Old Style" pitchFamily="18" charset="0"/>
              </a:rPr>
              <a:t> »</a:t>
            </a:r>
          </a:p>
          <a:p>
            <a:pPr algn="ctr">
              <a:lnSpc>
                <a:spcPct val="90000"/>
              </a:lnSpc>
            </a:pPr>
            <a:endParaRPr lang="fr-CA" sz="1400" dirty="0"/>
          </a:p>
          <a:p>
            <a:pPr algn="ctr">
              <a:lnSpc>
                <a:spcPct val="90000"/>
              </a:lnSpc>
            </a:pPr>
            <a:endParaRPr lang="fr-CA" sz="1600" b="1" dirty="0"/>
          </a:p>
          <a:p>
            <a:pPr algn="ctr">
              <a:lnSpc>
                <a:spcPct val="90000"/>
              </a:lnSpc>
            </a:pPr>
            <a:endParaRPr lang="fr-CA" sz="1600" b="1" dirty="0"/>
          </a:p>
          <a:p>
            <a:pPr algn="ctr">
              <a:lnSpc>
                <a:spcPct val="90000"/>
              </a:lnSpc>
            </a:pPr>
            <a:endParaRPr lang="fr-CA" sz="1600" b="1" dirty="0"/>
          </a:p>
          <a:p>
            <a:pPr algn="ctr">
              <a:lnSpc>
                <a:spcPct val="90000"/>
              </a:lnSpc>
            </a:pPr>
            <a:endParaRPr lang="fr-CA" sz="1400" dirty="0"/>
          </a:p>
          <a:p>
            <a:pPr algn="ctr">
              <a:lnSpc>
                <a:spcPct val="90000"/>
              </a:lnSpc>
              <a:buFontTx/>
              <a:buNone/>
            </a:pPr>
            <a:r>
              <a:rPr lang="fr-CA" sz="1400" dirty="0"/>
              <a:t>Source: </a:t>
            </a:r>
            <a:r>
              <a:rPr lang="fr-CA" sz="1400" dirty="0" err="1"/>
              <a:t>Compliance</a:t>
            </a:r>
            <a:r>
              <a:rPr lang="fr-CA" sz="1400" dirty="0"/>
              <a:t> Automation, Inc., 1998</a:t>
            </a:r>
          </a:p>
        </p:txBody>
      </p:sp>
      <p:sp>
        <p:nvSpPr>
          <p:cNvPr id="5" name="Footer Placeholder 3"/>
          <p:cNvSpPr>
            <a:spLocks noGrp="1"/>
          </p:cNvSpPr>
          <p:nvPr>
            <p:ph type="ftr" sz="quarter" idx="11"/>
          </p:nvPr>
        </p:nvSpPr>
        <p:spPr/>
        <p:txBody>
          <a:bodyPr/>
          <a:lstStyle/>
          <a:p>
            <a:r>
              <a:rPr lang="fr-CA" altLang="en-US"/>
              <a:t>Module 1: Fondements de l'ingénierie des exigences</a:t>
            </a:r>
          </a:p>
        </p:txBody>
      </p:sp>
      <p:sp>
        <p:nvSpPr>
          <p:cNvPr id="6" name="Slide Number Placeholder 4"/>
          <p:cNvSpPr>
            <a:spLocks noGrp="1"/>
          </p:cNvSpPr>
          <p:nvPr>
            <p:ph type="sldNum" sz="quarter" idx="12"/>
          </p:nvPr>
        </p:nvSpPr>
        <p:spPr/>
        <p:txBody>
          <a:bodyPr/>
          <a:lstStyle/>
          <a:p>
            <a:fld id="{C9AB7D7E-1FF5-47BC-932C-FDAFF00ED1F0}" type="slidenum">
              <a:rPr lang="fr-CA" altLang="en-US"/>
              <a:pPr/>
              <a:t>21</a:t>
            </a:fld>
            <a:endParaRPr lang="fr-CA" altLang="en-US"/>
          </a:p>
        </p:txBody>
      </p:sp>
      <p:pic>
        <p:nvPicPr>
          <p:cNvPr id="582660" name="Picture 4" descr="MCj00822850000[1]"/>
          <p:cNvPicPr>
            <a:picLocks noChangeAspect="1" noChangeArrowheads="1"/>
          </p:cNvPicPr>
          <p:nvPr/>
        </p:nvPicPr>
        <p:blipFill>
          <a:blip r:embed="rId3" cstate="print"/>
          <a:srcRect/>
          <a:stretch>
            <a:fillRect/>
          </a:stretch>
        </p:blipFill>
        <p:spPr bwMode="auto">
          <a:xfrm>
            <a:off x="7010400" y="4191000"/>
            <a:ext cx="1901825" cy="1544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6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26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26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26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normAutofit fontScale="90000"/>
          </a:bodyPr>
          <a:lstStyle/>
          <a:p>
            <a:r>
              <a:rPr lang="fr-CA" dirty="0">
                <a:latin typeface="Bookman Old Style" pitchFamily="18" charset="0"/>
              </a:rPr>
              <a:t>Martine ne peut pas écrire d’exigences parce que…</a:t>
            </a:r>
          </a:p>
        </p:txBody>
      </p:sp>
      <p:sp>
        <p:nvSpPr>
          <p:cNvPr id="584707" name="Rectangle 3"/>
          <p:cNvSpPr>
            <a:spLocks noGrp="1" noChangeArrowheads="1"/>
          </p:cNvSpPr>
          <p:nvPr>
            <p:ph idx="1"/>
          </p:nvPr>
        </p:nvSpPr>
        <p:spPr/>
        <p:txBody>
          <a:bodyPr/>
          <a:lstStyle/>
          <a:p>
            <a:pPr algn="ctr">
              <a:lnSpc>
                <a:spcPct val="90000"/>
              </a:lnSpc>
            </a:pPr>
            <a:endParaRPr lang="fr-CA" dirty="0"/>
          </a:p>
          <a:p>
            <a:pPr algn="ctr">
              <a:lnSpc>
                <a:spcPct val="90000"/>
              </a:lnSpc>
              <a:buFontTx/>
              <a:buNone/>
            </a:pPr>
            <a:r>
              <a:rPr lang="fr-CA" sz="3200" i="1" dirty="0">
                <a:latin typeface="Bookman Old Style" pitchFamily="18" charset="0"/>
              </a:rPr>
              <a:t>Elle préfèrerait </a:t>
            </a:r>
            <a:r>
              <a:rPr lang="fr-CA" sz="3200" b="1" i="1" dirty="0">
                <a:latin typeface="Bookman Old Style" pitchFamily="18" charset="0"/>
              </a:rPr>
              <a:t>faire autre chose</a:t>
            </a:r>
            <a:r>
              <a:rPr lang="fr-CA" sz="3200" i="1" dirty="0">
                <a:latin typeface="Bookman Old Style" pitchFamily="18" charset="0"/>
              </a:rPr>
              <a:t>!</a:t>
            </a:r>
          </a:p>
          <a:p>
            <a:pPr algn="ctr">
              <a:lnSpc>
                <a:spcPct val="90000"/>
              </a:lnSpc>
            </a:pPr>
            <a:endParaRPr lang="fr-CA" sz="3200" i="1" dirty="0">
              <a:latin typeface="Bookman Old Style" pitchFamily="18" charset="0"/>
            </a:endParaRPr>
          </a:p>
          <a:p>
            <a:pPr>
              <a:lnSpc>
                <a:spcPct val="90000"/>
              </a:lnSpc>
            </a:pPr>
            <a:r>
              <a:rPr lang="fr-CA" sz="2400" dirty="0">
                <a:latin typeface="Bookman Old Style" pitchFamily="18" charset="0"/>
              </a:rPr>
              <a:t>Elle préfèrerait </a:t>
            </a:r>
            <a:r>
              <a:rPr lang="fr-CA" sz="2400" i="1" dirty="0">
                <a:latin typeface="Bookman Old Style" pitchFamily="18" charset="0"/>
              </a:rPr>
              <a:t>concevoir</a:t>
            </a:r>
          </a:p>
          <a:p>
            <a:pPr>
              <a:lnSpc>
                <a:spcPct val="90000"/>
              </a:lnSpc>
            </a:pPr>
            <a:r>
              <a:rPr lang="fr-CA" sz="2400" dirty="0">
                <a:latin typeface="Bookman Old Style" pitchFamily="18" charset="0"/>
              </a:rPr>
              <a:t>Elle n’a pas </a:t>
            </a:r>
            <a:r>
              <a:rPr lang="fr-CA" sz="2400" i="1" dirty="0">
                <a:latin typeface="Bookman Old Style" pitchFamily="18" charset="0"/>
              </a:rPr>
              <a:t>assez de temps</a:t>
            </a:r>
          </a:p>
          <a:p>
            <a:pPr>
              <a:lnSpc>
                <a:spcPct val="90000"/>
              </a:lnSpc>
            </a:pPr>
            <a:r>
              <a:rPr lang="fr-CA" sz="2400" dirty="0">
                <a:latin typeface="Bookman Old Style" pitchFamily="18" charset="0"/>
              </a:rPr>
              <a:t>Elle croit que le processus de </a:t>
            </a:r>
            <a:br>
              <a:rPr lang="fr-CA" sz="2400" dirty="0">
                <a:latin typeface="Bookman Old Style" pitchFamily="18" charset="0"/>
              </a:rPr>
            </a:br>
            <a:r>
              <a:rPr lang="fr-CA" sz="2400" i="1" dirty="0">
                <a:latin typeface="Bookman Old Style" pitchFamily="18" charset="0"/>
              </a:rPr>
              <a:t>révision va découvrir les erreurs</a:t>
            </a:r>
          </a:p>
          <a:p>
            <a:pPr>
              <a:lnSpc>
                <a:spcPct val="90000"/>
              </a:lnSpc>
            </a:pPr>
            <a:r>
              <a:rPr lang="fr-CA" sz="2400" dirty="0">
                <a:latin typeface="Bookman Old Style" pitchFamily="18" charset="0"/>
              </a:rPr>
              <a:t>Elle ne voit </a:t>
            </a:r>
            <a:r>
              <a:rPr lang="fr-CA" sz="2400" i="1" dirty="0">
                <a:latin typeface="Bookman Old Style" pitchFamily="18" charset="0"/>
              </a:rPr>
              <a:t>aucune</a:t>
            </a:r>
            <a:r>
              <a:rPr lang="fr-CA" sz="2400" dirty="0">
                <a:latin typeface="Bookman Old Style" pitchFamily="18" charset="0"/>
              </a:rPr>
              <a:t> </a:t>
            </a:r>
            <a:r>
              <a:rPr lang="fr-CA" sz="2400" i="1" dirty="0">
                <a:latin typeface="Bookman Old Style" pitchFamily="18" charset="0"/>
              </a:rPr>
              <a:t>récompense</a:t>
            </a:r>
          </a:p>
          <a:p>
            <a:pPr algn="ctr">
              <a:lnSpc>
                <a:spcPct val="90000"/>
              </a:lnSpc>
            </a:pPr>
            <a:endParaRPr lang="fr-CA" sz="1400" dirty="0"/>
          </a:p>
          <a:p>
            <a:pPr algn="ctr">
              <a:lnSpc>
                <a:spcPct val="90000"/>
              </a:lnSpc>
              <a:buFontTx/>
              <a:buNone/>
            </a:pPr>
            <a:r>
              <a:rPr lang="fr-CA" sz="1400" dirty="0"/>
              <a:t>Source: </a:t>
            </a:r>
            <a:r>
              <a:rPr lang="fr-CA" sz="1400" dirty="0" err="1"/>
              <a:t>Compliance</a:t>
            </a:r>
            <a:r>
              <a:rPr lang="fr-CA" sz="1400" dirty="0"/>
              <a:t> Automation, Inc., 1998</a:t>
            </a:r>
            <a:endParaRPr lang="fr-CA" sz="2400" dirty="0"/>
          </a:p>
        </p:txBody>
      </p:sp>
      <p:sp>
        <p:nvSpPr>
          <p:cNvPr id="5" name="Footer Placeholder 3"/>
          <p:cNvSpPr>
            <a:spLocks noGrp="1"/>
          </p:cNvSpPr>
          <p:nvPr>
            <p:ph type="ftr" sz="quarter" idx="11"/>
          </p:nvPr>
        </p:nvSpPr>
        <p:spPr/>
        <p:txBody>
          <a:bodyPr/>
          <a:lstStyle/>
          <a:p>
            <a:r>
              <a:rPr lang="fr-CA" altLang="en-US"/>
              <a:t>Module 1: Fondements de l'ingénierie des exigences</a:t>
            </a:r>
          </a:p>
        </p:txBody>
      </p:sp>
      <p:sp>
        <p:nvSpPr>
          <p:cNvPr id="6" name="Slide Number Placeholder 4"/>
          <p:cNvSpPr>
            <a:spLocks noGrp="1"/>
          </p:cNvSpPr>
          <p:nvPr>
            <p:ph type="sldNum" sz="quarter" idx="12"/>
          </p:nvPr>
        </p:nvSpPr>
        <p:spPr/>
        <p:txBody>
          <a:bodyPr/>
          <a:lstStyle/>
          <a:p>
            <a:fld id="{F2B69AD7-AF83-4A58-86F7-7C1CACB3602D}" type="slidenum">
              <a:rPr lang="fr-CA" altLang="en-US"/>
              <a:pPr/>
              <a:t>22</a:t>
            </a:fld>
            <a:endParaRPr lang="fr-CA" altLang="en-US"/>
          </a:p>
        </p:txBody>
      </p:sp>
      <p:pic>
        <p:nvPicPr>
          <p:cNvPr id="584708" name="Picture 4" descr="MCj03982610000[1]"/>
          <p:cNvPicPr>
            <a:picLocks noChangeAspect="1" noChangeArrowheads="1"/>
          </p:cNvPicPr>
          <p:nvPr/>
        </p:nvPicPr>
        <p:blipFill>
          <a:blip r:embed="rId3" cstate="print"/>
          <a:srcRect/>
          <a:stretch>
            <a:fillRect/>
          </a:stretch>
        </p:blipFill>
        <p:spPr bwMode="auto">
          <a:xfrm>
            <a:off x="6876256" y="3501008"/>
            <a:ext cx="1571625"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7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47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47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470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4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457200" y="836712"/>
            <a:ext cx="8229600" cy="648072"/>
          </a:xfrm>
        </p:spPr>
        <p:txBody>
          <a:bodyPr>
            <a:normAutofit fontScale="90000"/>
          </a:bodyPr>
          <a:lstStyle/>
          <a:p>
            <a:pPr defTabSz="762000"/>
            <a:r>
              <a:rPr lang="fr-CA" dirty="0">
                <a:latin typeface="Bookman Old Style" pitchFamily="18" charset="0"/>
              </a:rPr>
              <a:t>Normes pour l’écriture d’exigences</a:t>
            </a:r>
          </a:p>
        </p:txBody>
      </p:sp>
      <p:sp>
        <p:nvSpPr>
          <p:cNvPr id="588803" name="Rectangle 3"/>
          <p:cNvSpPr>
            <a:spLocks noGrp="1" noChangeArrowheads="1"/>
          </p:cNvSpPr>
          <p:nvPr>
            <p:ph idx="1"/>
          </p:nvPr>
        </p:nvSpPr>
        <p:spPr>
          <a:xfrm>
            <a:off x="1143000" y="1371600"/>
            <a:ext cx="7772400" cy="4572000"/>
          </a:xfrm>
        </p:spPr>
        <p:txBody>
          <a:bodyPr/>
          <a:lstStyle/>
          <a:p>
            <a:pPr>
              <a:lnSpc>
                <a:spcPct val="90000"/>
              </a:lnSpc>
            </a:pPr>
            <a:r>
              <a:rPr lang="fr-CA" sz="2000" dirty="0">
                <a:latin typeface="Bookman Old Style" pitchFamily="18" charset="0"/>
              </a:rPr>
              <a:t>Chaque exigence doit être une phrase complète (et non une liste de « </a:t>
            </a:r>
            <a:r>
              <a:rPr lang="fr-CA" sz="2000" i="1" dirty="0" err="1">
                <a:latin typeface="Bookman Old Style" pitchFamily="18" charset="0"/>
              </a:rPr>
              <a:t>buzzwords</a:t>
            </a:r>
            <a:r>
              <a:rPr lang="fr-CA" sz="2000" dirty="0">
                <a:latin typeface="Bookman Old Style" pitchFamily="18" charset="0"/>
              </a:rPr>
              <a:t> » ou une liste d’acronymes)</a:t>
            </a:r>
          </a:p>
          <a:p>
            <a:pPr>
              <a:lnSpc>
                <a:spcPct val="90000"/>
              </a:lnSpc>
            </a:pPr>
            <a:r>
              <a:rPr lang="fr-CA" sz="2000" dirty="0">
                <a:latin typeface="Bookman Old Style" pitchFamily="18" charset="0"/>
              </a:rPr>
              <a:t>Chaque exigence doit contenir un sujet et un prédicat</a:t>
            </a:r>
          </a:p>
          <a:p>
            <a:pPr lvl="1">
              <a:lnSpc>
                <a:spcPct val="90000"/>
              </a:lnSpc>
            </a:pPr>
            <a:r>
              <a:rPr lang="fr-CA" sz="1800" dirty="0">
                <a:latin typeface="Bookman Old Style" pitchFamily="18" charset="0"/>
              </a:rPr>
              <a:t> Sujet: système discuté, ou utilisateur (attention…)</a:t>
            </a:r>
          </a:p>
          <a:p>
            <a:pPr lvl="1">
              <a:lnSpc>
                <a:spcPct val="90000"/>
              </a:lnSpc>
            </a:pPr>
            <a:r>
              <a:rPr lang="fr-CA" sz="1800" dirty="0">
                <a:latin typeface="Bookman Old Style" pitchFamily="18" charset="0"/>
              </a:rPr>
              <a:t> Prédicat: condition, action, ou résultat attendu</a:t>
            </a:r>
          </a:p>
          <a:p>
            <a:pPr>
              <a:lnSpc>
                <a:spcPct val="90000"/>
              </a:lnSpc>
            </a:pPr>
            <a:r>
              <a:rPr lang="fr-CA" sz="2000" dirty="0">
                <a:latin typeface="Bookman Old Style" pitchFamily="18" charset="0"/>
              </a:rPr>
              <a:t>Utilisation cohérente du verbe:</a:t>
            </a:r>
          </a:p>
          <a:p>
            <a:pPr lvl="1">
              <a:lnSpc>
                <a:spcPct val="90000"/>
              </a:lnSpc>
            </a:pPr>
            <a:r>
              <a:rPr lang="fr-CA" sz="1800" dirty="0">
                <a:latin typeface="Bookman Old Style" pitchFamily="18" charset="0"/>
              </a:rPr>
              <a:t> </a:t>
            </a:r>
            <a:r>
              <a:rPr lang="fr-CA" sz="1800" b="1" dirty="0">
                <a:latin typeface="Bookman Old Style" pitchFamily="18" charset="0"/>
              </a:rPr>
              <a:t>doit</a:t>
            </a:r>
            <a:r>
              <a:rPr lang="fr-CA" sz="1800" dirty="0">
                <a:latin typeface="Bookman Old Style" pitchFamily="18" charset="0"/>
              </a:rPr>
              <a:t> (« </a:t>
            </a:r>
            <a:r>
              <a:rPr lang="fr-CA" sz="1800" b="1" i="1" dirty="0" err="1">
                <a:solidFill>
                  <a:srgbClr val="FF9966"/>
                </a:solidFill>
                <a:latin typeface="Bookman Old Style" pitchFamily="18" charset="0"/>
              </a:rPr>
              <a:t>shall</a:t>
            </a:r>
            <a:r>
              <a:rPr lang="fr-CA" sz="1800" dirty="0">
                <a:latin typeface="Bookman Old Style" pitchFamily="18" charset="0"/>
              </a:rPr>
              <a:t> ») pour exigences obligatoires</a:t>
            </a:r>
          </a:p>
          <a:p>
            <a:pPr lvl="1">
              <a:lnSpc>
                <a:spcPct val="90000"/>
              </a:lnSpc>
            </a:pPr>
            <a:r>
              <a:rPr lang="fr-CA" sz="1800" dirty="0">
                <a:latin typeface="Bookman Old Style" pitchFamily="18" charset="0"/>
              </a:rPr>
              <a:t> </a:t>
            </a:r>
            <a:r>
              <a:rPr lang="fr-CA" sz="1800" b="1" dirty="0">
                <a:latin typeface="Bookman Old Style" pitchFamily="18" charset="0"/>
              </a:rPr>
              <a:t>peut</a:t>
            </a:r>
            <a:r>
              <a:rPr lang="fr-CA" sz="1800" dirty="0">
                <a:latin typeface="Bookman Old Style" pitchFamily="18" charset="0"/>
              </a:rPr>
              <a:t> (« </a:t>
            </a:r>
            <a:r>
              <a:rPr lang="fr-CA" sz="1800" b="1" i="1" dirty="0" err="1">
                <a:solidFill>
                  <a:srgbClr val="FF9966"/>
                </a:solidFill>
                <a:latin typeface="Bookman Old Style" pitchFamily="18" charset="0"/>
              </a:rPr>
              <a:t>should</a:t>
            </a:r>
            <a:r>
              <a:rPr lang="fr-CA" sz="1800" dirty="0">
                <a:latin typeface="Bookman Old Style" pitchFamily="18" charset="0"/>
              </a:rPr>
              <a:t> ») pour exigences optionnelles</a:t>
            </a:r>
          </a:p>
          <a:p>
            <a:pPr>
              <a:lnSpc>
                <a:spcPct val="90000"/>
              </a:lnSpc>
            </a:pPr>
            <a:r>
              <a:rPr lang="fr-CA" sz="2000" dirty="0">
                <a:latin typeface="Bookman Old Style" pitchFamily="18" charset="0"/>
              </a:rPr>
              <a:t>L’exigence spécifie un but ou résultat désiré</a:t>
            </a:r>
          </a:p>
          <a:p>
            <a:pPr>
              <a:lnSpc>
                <a:spcPct val="90000"/>
              </a:lnSpc>
            </a:pPr>
            <a:r>
              <a:rPr lang="fr-CA" sz="2000" dirty="0">
                <a:latin typeface="Bookman Old Style" pitchFamily="18" charset="0"/>
              </a:rPr>
              <a:t>L’exigence contient un critère de succès ou une autre indication mesurable de la qualité.</a:t>
            </a:r>
          </a:p>
          <a:p>
            <a:pPr>
              <a:lnSpc>
                <a:spcPct val="90000"/>
              </a:lnSpc>
            </a:pPr>
            <a:r>
              <a:rPr lang="fr-FR" sz="2000" b="1" dirty="0">
                <a:latin typeface="Bookman Old Style" pitchFamily="18" charset="0"/>
              </a:rPr>
              <a:t>Note</a:t>
            </a:r>
            <a:r>
              <a:rPr lang="fr-FR" sz="2000" dirty="0">
                <a:latin typeface="Bookman Old Style" pitchFamily="18" charset="0"/>
              </a:rPr>
              <a:t>: certaines caractéristiques des exigences sont </a:t>
            </a:r>
            <a:r>
              <a:rPr lang="fr-FR" sz="2000" i="1" dirty="0">
                <a:latin typeface="Bookman Old Style" pitchFamily="18" charset="0"/>
              </a:rPr>
              <a:t>obligatoires</a:t>
            </a:r>
            <a:r>
              <a:rPr lang="fr-FR" sz="2000" dirty="0">
                <a:latin typeface="Bookman Old Style" pitchFamily="18" charset="0"/>
              </a:rPr>
              <a:t> (répond à un besoin, vérifiable, atteignable) alors que d’autres permettent d’</a:t>
            </a:r>
            <a:r>
              <a:rPr lang="fr-FR" sz="2000" i="1" dirty="0">
                <a:latin typeface="Bookman Old Style" pitchFamily="18" charset="0"/>
              </a:rPr>
              <a:t>améliorer la communication</a:t>
            </a:r>
            <a:r>
              <a:rPr lang="fr-FR" sz="2000" dirty="0">
                <a:latin typeface="Bookman Old Style" pitchFamily="18" charset="0"/>
              </a:rPr>
              <a:t>.</a:t>
            </a:r>
          </a:p>
        </p:txBody>
      </p:sp>
      <p:sp>
        <p:nvSpPr>
          <p:cNvPr id="4" name="Footer Placeholder 3"/>
          <p:cNvSpPr>
            <a:spLocks noGrp="1"/>
          </p:cNvSpPr>
          <p:nvPr>
            <p:ph type="ftr" sz="quarter" idx="11"/>
          </p:nvPr>
        </p:nvSpPr>
        <p:spPr/>
        <p:txBody>
          <a:bodyPr/>
          <a:lstStyle/>
          <a:p>
            <a:r>
              <a:rPr lang="fr-CA" altLang="en-US"/>
              <a:t>Module 1: Fondements de l'ingénierie des exigences</a:t>
            </a:r>
          </a:p>
        </p:txBody>
      </p:sp>
      <p:sp>
        <p:nvSpPr>
          <p:cNvPr id="5" name="Slide Number Placeholder 4"/>
          <p:cNvSpPr>
            <a:spLocks noGrp="1"/>
          </p:cNvSpPr>
          <p:nvPr>
            <p:ph type="sldNum" sz="quarter" idx="12"/>
          </p:nvPr>
        </p:nvSpPr>
        <p:spPr/>
        <p:txBody>
          <a:bodyPr/>
          <a:lstStyle/>
          <a:p>
            <a:fld id="{D8F1BAD9-CB57-4D6A-BCCE-E68E009F439A}" type="slidenum">
              <a:rPr lang="fr-CA" altLang="en-US"/>
              <a:pPr/>
              <a:t>23</a:t>
            </a:fld>
            <a:endParaRPr lang="fr-CA"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65" name="Rectangle 17"/>
          <p:cNvSpPr>
            <a:spLocks noGrp="1" noChangeArrowheads="1"/>
          </p:cNvSpPr>
          <p:nvPr>
            <p:ph type="title"/>
          </p:nvPr>
        </p:nvSpPr>
        <p:spPr>
          <a:xfrm>
            <a:off x="381000" y="404664"/>
            <a:ext cx="8295456" cy="648072"/>
          </a:xfrm>
        </p:spPr>
        <p:txBody>
          <a:bodyPr>
            <a:noAutofit/>
          </a:bodyPr>
          <a:lstStyle/>
          <a:p>
            <a:r>
              <a:rPr lang="fr-CA" sz="3200" dirty="0">
                <a:latin typeface="Bookman Old Style" pitchFamily="18" charset="0"/>
              </a:rPr>
              <a:t>Exemple de bonne exigence utilisateur</a:t>
            </a:r>
          </a:p>
        </p:txBody>
      </p:sp>
      <p:sp>
        <p:nvSpPr>
          <p:cNvPr id="590866" name="Rectangle 18"/>
          <p:cNvSpPr>
            <a:spLocks noGrp="1" noChangeArrowheads="1"/>
          </p:cNvSpPr>
          <p:nvPr>
            <p:ph idx="1"/>
          </p:nvPr>
        </p:nvSpPr>
        <p:spPr>
          <a:xfrm>
            <a:off x="1219200" y="3581400"/>
            <a:ext cx="7467600" cy="2743200"/>
          </a:xfrm>
        </p:spPr>
        <p:txBody>
          <a:bodyPr/>
          <a:lstStyle/>
          <a:p>
            <a:pPr algn="ctr">
              <a:spcBef>
                <a:spcPct val="0"/>
              </a:spcBef>
              <a:buFontTx/>
              <a:buNone/>
            </a:pPr>
            <a:r>
              <a:rPr lang="fr-CA" sz="2400" b="1"/>
              <a:t>Cette exigence identifie un sujet spécifique ainsi qu’un résultat attendu dans un délai maximal donné et mesurable.</a:t>
            </a:r>
          </a:p>
          <a:p>
            <a:pPr>
              <a:spcBef>
                <a:spcPct val="0"/>
              </a:spcBef>
            </a:pPr>
            <a:endParaRPr lang="fr-CA" sz="2400" b="1"/>
          </a:p>
          <a:p>
            <a:pPr algn="ctr">
              <a:spcBef>
                <a:spcPct val="0"/>
              </a:spcBef>
              <a:buFontTx/>
              <a:buNone/>
            </a:pPr>
            <a:r>
              <a:rPr lang="fr-CA" sz="2400" b="1" i="1">
                <a:solidFill>
                  <a:srgbClr val="FF9966"/>
                </a:solidFill>
              </a:rPr>
              <a:t>Votre défi consiste à définir le sujet, </a:t>
            </a:r>
            <a:br>
              <a:rPr lang="fr-CA" sz="2400" b="1" i="1">
                <a:solidFill>
                  <a:srgbClr val="FF9966"/>
                </a:solidFill>
              </a:rPr>
            </a:br>
            <a:r>
              <a:rPr lang="fr-CA" sz="2400" b="1" i="1">
                <a:solidFill>
                  <a:srgbClr val="FF9966"/>
                </a:solidFill>
              </a:rPr>
              <a:t>le résultat attendu, et la mesure de succès </a:t>
            </a:r>
            <a:br>
              <a:rPr lang="fr-CA" sz="2400" b="1" i="1">
                <a:solidFill>
                  <a:srgbClr val="FF9966"/>
                </a:solidFill>
              </a:rPr>
            </a:br>
            <a:r>
              <a:rPr lang="fr-CA" sz="2400" b="1" i="1">
                <a:solidFill>
                  <a:srgbClr val="FF9966"/>
                </a:solidFill>
              </a:rPr>
              <a:t>pour chaque exigence!</a:t>
            </a:r>
          </a:p>
          <a:p>
            <a:endParaRPr lang="fr-CA" sz="2400" b="1" i="1">
              <a:solidFill>
                <a:srgbClr val="FF9966"/>
              </a:solidFill>
            </a:endParaRPr>
          </a:p>
        </p:txBody>
      </p:sp>
      <p:sp>
        <p:nvSpPr>
          <p:cNvPr id="20" name="Slide Number Placeholder 4"/>
          <p:cNvSpPr>
            <a:spLocks noGrp="1"/>
          </p:cNvSpPr>
          <p:nvPr>
            <p:ph type="sldNum" sz="quarter" idx="12"/>
          </p:nvPr>
        </p:nvSpPr>
        <p:spPr/>
        <p:txBody>
          <a:bodyPr/>
          <a:lstStyle/>
          <a:p>
            <a:fld id="{78CAC987-8B11-412A-B7FD-67F41F977DAC}" type="slidenum">
              <a:rPr lang="fr-CA" altLang="en-US"/>
              <a:pPr/>
              <a:t>24</a:t>
            </a:fld>
            <a:endParaRPr lang="fr-CA" altLang="en-US"/>
          </a:p>
        </p:txBody>
      </p:sp>
      <p:sp>
        <p:nvSpPr>
          <p:cNvPr id="590850" name="Rectangle 2"/>
          <p:cNvSpPr>
            <a:spLocks noChangeArrowheads="1"/>
          </p:cNvSpPr>
          <p:nvPr/>
        </p:nvSpPr>
        <p:spPr bwMode="auto">
          <a:xfrm>
            <a:off x="915988" y="1684338"/>
            <a:ext cx="7999412" cy="766762"/>
          </a:xfrm>
          <a:prstGeom prst="rect">
            <a:avLst/>
          </a:prstGeom>
          <a:solidFill>
            <a:srgbClr val="FF9966"/>
          </a:solidFill>
          <a:ln w="19050">
            <a:solidFill>
              <a:srgbClr val="919191"/>
            </a:solidFill>
            <a:miter lim="800000"/>
            <a:headEnd/>
            <a:tailEnd/>
          </a:ln>
        </p:spPr>
        <p:txBody>
          <a:bodyPr/>
          <a:lstStyle/>
          <a:p>
            <a:endParaRPr lang="en-CA"/>
          </a:p>
        </p:txBody>
      </p:sp>
      <p:sp>
        <p:nvSpPr>
          <p:cNvPr id="590851" name="Rectangle 3"/>
          <p:cNvSpPr>
            <a:spLocks noChangeArrowheads="1"/>
          </p:cNvSpPr>
          <p:nvPr/>
        </p:nvSpPr>
        <p:spPr bwMode="auto">
          <a:xfrm>
            <a:off x="8894763" y="5942013"/>
            <a:ext cx="401637" cy="230187"/>
          </a:xfrm>
          <a:prstGeom prst="rect">
            <a:avLst/>
          </a:prstGeom>
          <a:noFill/>
          <a:ln w="9525">
            <a:noFill/>
            <a:miter lim="800000"/>
            <a:headEnd/>
            <a:tailEnd/>
          </a:ln>
        </p:spPr>
        <p:txBody>
          <a:bodyPr/>
          <a:lstStyle/>
          <a:p>
            <a:endParaRPr lang="en-CA"/>
          </a:p>
        </p:txBody>
      </p:sp>
      <p:sp>
        <p:nvSpPr>
          <p:cNvPr id="590852" name="Rectangle 4"/>
          <p:cNvSpPr>
            <a:spLocks noChangeArrowheads="1"/>
          </p:cNvSpPr>
          <p:nvPr/>
        </p:nvSpPr>
        <p:spPr bwMode="auto">
          <a:xfrm>
            <a:off x="1227138" y="1566863"/>
            <a:ext cx="7842250" cy="787400"/>
          </a:xfrm>
          <a:prstGeom prst="rect">
            <a:avLst/>
          </a:prstGeom>
          <a:noFill/>
          <a:ln w="9525">
            <a:noFill/>
            <a:miter lim="800000"/>
            <a:headEnd/>
            <a:tailEnd/>
          </a:ln>
        </p:spPr>
        <p:txBody>
          <a:bodyPr/>
          <a:lstStyle/>
          <a:p>
            <a:endParaRPr lang="en-CA"/>
          </a:p>
        </p:txBody>
      </p:sp>
      <p:sp>
        <p:nvSpPr>
          <p:cNvPr id="590853" name="Rectangle 5"/>
          <p:cNvSpPr>
            <a:spLocks noChangeArrowheads="1"/>
          </p:cNvSpPr>
          <p:nvPr/>
        </p:nvSpPr>
        <p:spPr bwMode="auto">
          <a:xfrm>
            <a:off x="946150" y="1665288"/>
            <a:ext cx="7740650" cy="441325"/>
          </a:xfrm>
          <a:prstGeom prst="rect">
            <a:avLst/>
          </a:prstGeom>
          <a:noFill/>
          <a:ln w="9525">
            <a:noFill/>
            <a:miter lim="800000"/>
            <a:headEnd/>
            <a:tailEnd/>
          </a:ln>
        </p:spPr>
        <p:txBody>
          <a:bodyPr wrap="none" lIns="0" tIns="0" rIns="0" bIns="0">
            <a:spAutoFit/>
          </a:bodyPr>
          <a:lstStyle/>
          <a:p>
            <a:pPr algn="l"/>
            <a:r>
              <a:rPr lang="fr-CA" sz="2900" b="1" i="1">
                <a:latin typeface="Times New Roman" pitchFamily="18" charset="0"/>
              </a:rPr>
              <a:t>“Le système doit permettre à l’utilisateur d’accéder</a:t>
            </a:r>
            <a:endParaRPr lang="fr-CA" sz="2400">
              <a:latin typeface="Arial" pitchFamily="34" charset="0"/>
            </a:endParaRPr>
          </a:p>
        </p:txBody>
      </p:sp>
      <p:sp>
        <p:nvSpPr>
          <p:cNvPr id="590854" name="Rectangle 6"/>
          <p:cNvSpPr>
            <a:spLocks noChangeArrowheads="1"/>
          </p:cNvSpPr>
          <p:nvPr/>
        </p:nvSpPr>
        <p:spPr bwMode="auto">
          <a:xfrm>
            <a:off x="1149350" y="2011363"/>
            <a:ext cx="7537450" cy="441325"/>
          </a:xfrm>
          <a:prstGeom prst="rect">
            <a:avLst/>
          </a:prstGeom>
          <a:noFill/>
          <a:ln w="9525">
            <a:noFill/>
            <a:miter lim="800000"/>
            <a:headEnd/>
            <a:tailEnd/>
          </a:ln>
        </p:spPr>
        <p:txBody>
          <a:bodyPr lIns="0" tIns="0" rIns="0" bIns="0">
            <a:spAutoFit/>
          </a:bodyPr>
          <a:lstStyle/>
          <a:p>
            <a:pPr algn="l"/>
            <a:r>
              <a:rPr lang="fr-CA" sz="2900" b="1" i="1">
                <a:latin typeface="Times New Roman" pitchFamily="18" charset="0"/>
              </a:rPr>
              <a:t>au solde de son compte en moins de 5 secondes.”</a:t>
            </a:r>
          </a:p>
        </p:txBody>
      </p:sp>
      <p:sp>
        <p:nvSpPr>
          <p:cNvPr id="590855" name="Rectangle 7"/>
          <p:cNvSpPr>
            <a:spLocks noChangeArrowheads="1"/>
          </p:cNvSpPr>
          <p:nvPr/>
        </p:nvSpPr>
        <p:spPr bwMode="auto">
          <a:xfrm>
            <a:off x="1398588" y="858838"/>
            <a:ext cx="1265237" cy="441325"/>
          </a:xfrm>
          <a:prstGeom prst="rect">
            <a:avLst/>
          </a:prstGeom>
          <a:noFill/>
          <a:ln w="9525">
            <a:noFill/>
            <a:miter lim="800000"/>
            <a:headEnd/>
            <a:tailEnd/>
          </a:ln>
        </p:spPr>
        <p:txBody>
          <a:bodyPr/>
          <a:lstStyle/>
          <a:p>
            <a:endParaRPr lang="en-CA"/>
          </a:p>
        </p:txBody>
      </p:sp>
      <p:sp>
        <p:nvSpPr>
          <p:cNvPr id="590856" name="Rectangle 8"/>
          <p:cNvSpPr>
            <a:spLocks noChangeArrowheads="1"/>
          </p:cNvSpPr>
          <p:nvPr/>
        </p:nvSpPr>
        <p:spPr bwMode="auto">
          <a:xfrm>
            <a:off x="1144588" y="935038"/>
            <a:ext cx="1731962" cy="304800"/>
          </a:xfrm>
          <a:prstGeom prst="rect">
            <a:avLst/>
          </a:prstGeom>
          <a:noFill/>
          <a:ln w="9525">
            <a:noFill/>
            <a:miter lim="800000"/>
            <a:headEnd/>
            <a:tailEnd/>
          </a:ln>
        </p:spPr>
        <p:txBody>
          <a:bodyPr wrap="none" lIns="0" tIns="0" rIns="0" bIns="0">
            <a:spAutoFit/>
          </a:bodyPr>
          <a:lstStyle/>
          <a:p>
            <a:pPr algn="l"/>
            <a:r>
              <a:rPr lang="fr-CA" sz="2000" b="1">
                <a:latin typeface="Arial" pitchFamily="34" charset="0"/>
              </a:rPr>
              <a:t>Définit le sujet</a:t>
            </a:r>
            <a:endParaRPr lang="fr-CA" sz="2400">
              <a:latin typeface="Arial" pitchFamily="34" charset="0"/>
            </a:endParaRPr>
          </a:p>
        </p:txBody>
      </p:sp>
      <p:sp>
        <p:nvSpPr>
          <p:cNvPr id="590857" name="Rectangle 9"/>
          <p:cNvSpPr>
            <a:spLocks noChangeArrowheads="1"/>
          </p:cNvSpPr>
          <p:nvPr/>
        </p:nvSpPr>
        <p:spPr bwMode="auto">
          <a:xfrm>
            <a:off x="915988" y="3001963"/>
            <a:ext cx="2986087" cy="304800"/>
          </a:xfrm>
          <a:prstGeom prst="rect">
            <a:avLst/>
          </a:prstGeom>
          <a:noFill/>
          <a:ln w="9525">
            <a:noFill/>
            <a:miter lim="800000"/>
            <a:headEnd/>
            <a:tailEnd/>
          </a:ln>
        </p:spPr>
        <p:txBody>
          <a:bodyPr wrap="none" lIns="0" tIns="0" rIns="0" bIns="0">
            <a:spAutoFit/>
          </a:bodyPr>
          <a:lstStyle/>
          <a:p>
            <a:pPr algn="l"/>
            <a:r>
              <a:rPr lang="fr-CA" sz="2000" b="1">
                <a:latin typeface="Arial" pitchFamily="34" charset="0"/>
              </a:rPr>
              <a:t>Définit un résultat positif</a:t>
            </a:r>
            <a:endParaRPr lang="fr-CA" sz="2400">
              <a:latin typeface="Arial" pitchFamily="34" charset="0"/>
            </a:endParaRPr>
          </a:p>
        </p:txBody>
      </p:sp>
      <p:sp>
        <p:nvSpPr>
          <p:cNvPr id="590858" name="Rectangle 10"/>
          <p:cNvSpPr>
            <a:spLocks noChangeArrowheads="1"/>
          </p:cNvSpPr>
          <p:nvPr/>
        </p:nvSpPr>
        <p:spPr bwMode="auto">
          <a:xfrm>
            <a:off x="5716588" y="3001963"/>
            <a:ext cx="2071687" cy="304800"/>
          </a:xfrm>
          <a:prstGeom prst="rect">
            <a:avLst/>
          </a:prstGeom>
          <a:noFill/>
          <a:ln w="9525">
            <a:noFill/>
            <a:miter lim="800000"/>
            <a:headEnd/>
            <a:tailEnd/>
          </a:ln>
        </p:spPr>
        <p:txBody>
          <a:bodyPr wrap="none" lIns="0" tIns="0" rIns="0" bIns="0">
            <a:spAutoFit/>
          </a:bodyPr>
          <a:lstStyle/>
          <a:p>
            <a:pPr algn="l"/>
            <a:r>
              <a:rPr lang="fr-CA" sz="2000" b="1">
                <a:latin typeface="Arial" pitchFamily="34" charset="0"/>
              </a:rPr>
              <a:t>Critère de qualité</a:t>
            </a:r>
            <a:endParaRPr lang="fr-CA" sz="2400">
              <a:latin typeface="Arial" pitchFamily="34" charset="0"/>
            </a:endParaRPr>
          </a:p>
        </p:txBody>
      </p:sp>
      <p:sp>
        <p:nvSpPr>
          <p:cNvPr id="590859" name="Rectangle 11"/>
          <p:cNvSpPr>
            <a:spLocks noChangeArrowheads="1"/>
          </p:cNvSpPr>
          <p:nvPr/>
        </p:nvSpPr>
        <p:spPr bwMode="auto">
          <a:xfrm>
            <a:off x="3276600" y="935038"/>
            <a:ext cx="2228850" cy="304800"/>
          </a:xfrm>
          <a:prstGeom prst="rect">
            <a:avLst/>
          </a:prstGeom>
          <a:noFill/>
          <a:ln w="9525">
            <a:noFill/>
            <a:miter lim="800000"/>
            <a:headEnd/>
            <a:tailEnd/>
          </a:ln>
        </p:spPr>
        <p:txBody>
          <a:bodyPr wrap="none" lIns="0" tIns="0" rIns="0" bIns="0">
            <a:spAutoFit/>
          </a:bodyPr>
          <a:lstStyle/>
          <a:p>
            <a:pPr algn="l"/>
            <a:r>
              <a:rPr lang="fr-CA" sz="2000" b="1">
                <a:latin typeface="Arial" pitchFamily="34" charset="0"/>
              </a:rPr>
              <a:t>Verbe </a:t>
            </a:r>
            <a:r>
              <a:rPr lang="fr-CA" sz="2000" b="1" i="1">
                <a:latin typeface="Arial" pitchFamily="34" charset="0"/>
              </a:rPr>
              <a:t>doit</a:t>
            </a:r>
            <a:r>
              <a:rPr lang="fr-CA" sz="2000" b="1">
                <a:latin typeface="Arial" pitchFamily="34" charset="0"/>
              </a:rPr>
              <a:t> ou </a:t>
            </a:r>
            <a:r>
              <a:rPr lang="fr-CA" sz="2000" b="1" i="1">
                <a:latin typeface="Arial" pitchFamily="34" charset="0"/>
              </a:rPr>
              <a:t>peut</a:t>
            </a:r>
            <a:endParaRPr lang="fr-CA" sz="2400" i="1">
              <a:latin typeface="Arial" pitchFamily="34" charset="0"/>
            </a:endParaRPr>
          </a:p>
        </p:txBody>
      </p:sp>
      <p:sp>
        <p:nvSpPr>
          <p:cNvPr id="590860" name="Rectangle 12"/>
          <p:cNvSpPr>
            <a:spLocks noChangeArrowheads="1"/>
          </p:cNvSpPr>
          <p:nvPr/>
        </p:nvSpPr>
        <p:spPr bwMode="auto">
          <a:xfrm>
            <a:off x="919163" y="3535363"/>
            <a:ext cx="7840662" cy="1265237"/>
          </a:xfrm>
          <a:prstGeom prst="rect">
            <a:avLst/>
          </a:prstGeom>
          <a:noFill/>
          <a:ln w="9525">
            <a:noFill/>
            <a:miter lim="800000"/>
            <a:headEnd/>
            <a:tailEnd/>
          </a:ln>
        </p:spPr>
        <p:txBody>
          <a:bodyPr/>
          <a:lstStyle/>
          <a:p>
            <a:endParaRPr lang="en-CA"/>
          </a:p>
        </p:txBody>
      </p:sp>
      <p:sp>
        <p:nvSpPr>
          <p:cNvPr id="590861" name="Freeform 13"/>
          <p:cNvSpPr>
            <a:spLocks/>
          </p:cNvSpPr>
          <p:nvPr/>
        </p:nvSpPr>
        <p:spPr bwMode="auto">
          <a:xfrm>
            <a:off x="2146300" y="2362200"/>
            <a:ext cx="596900" cy="646113"/>
          </a:xfrm>
          <a:custGeom>
            <a:avLst/>
            <a:gdLst/>
            <a:ahLst/>
            <a:cxnLst>
              <a:cxn ang="0">
                <a:pos x="387" y="0"/>
              </a:cxn>
              <a:cxn ang="0">
                <a:pos x="0" y="398"/>
              </a:cxn>
              <a:cxn ang="0">
                <a:pos x="12" y="423"/>
              </a:cxn>
              <a:cxn ang="0">
                <a:pos x="399" y="24"/>
              </a:cxn>
              <a:cxn ang="0">
                <a:pos x="387" y="0"/>
              </a:cxn>
            </a:cxnLst>
            <a:rect l="0" t="0" r="r" b="b"/>
            <a:pathLst>
              <a:path w="399" h="423">
                <a:moveTo>
                  <a:pt x="387" y="0"/>
                </a:moveTo>
                <a:lnTo>
                  <a:pt x="0" y="398"/>
                </a:lnTo>
                <a:lnTo>
                  <a:pt x="12" y="423"/>
                </a:lnTo>
                <a:lnTo>
                  <a:pt x="399" y="24"/>
                </a:lnTo>
                <a:lnTo>
                  <a:pt x="387" y="0"/>
                </a:lnTo>
                <a:close/>
              </a:path>
            </a:pathLst>
          </a:custGeom>
          <a:solidFill>
            <a:srgbClr val="FF9966"/>
          </a:solidFill>
          <a:ln w="9525">
            <a:solidFill>
              <a:srgbClr val="FF9966"/>
            </a:solidFill>
            <a:round/>
            <a:headEnd/>
            <a:tailEnd/>
          </a:ln>
        </p:spPr>
        <p:txBody>
          <a:bodyPr/>
          <a:lstStyle/>
          <a:p>
            <a:endParaRPr lang="en-CA"/>
          </a:p>
        </p:txBody>
      </p:sp>
      <p:sp>
        <p:nvSpPr>
          <p:cNvPr id="590862" name="Freeform 14"/>
          <p:cNvSpPr>
            <a:spLocks/>
          </p:cNvSpPr>
          <p:nvPr/>
        </p:nvSpPr>
        <p:spPr bwMode="auto">
          <a:xfrm flipH="1">
            <a:off x="6707188" y="2392363"/>
            <a:ext cx="304800" cy="533400"/>
          </a:xfrm>
          <a:custGeom>
            <a:avLst/>
            <a:gdLst/>
            <a:ahLst/>
            <a:cxnLst>
              <a:cxn ang="0">
                <a:pos x="0" y="12"/>
              </a:cxn>
              <a:cxn ang="0">
                <a:pos x="84" y="363"/>
              </a:cxn>
              <a:cxn ang="0">
                <a:pos x="108" y="363"/>
              </a:cxn>
              <a:cxn ang="0">
                <a:pos x="24" y="0"/>
              </a:cxn>
              <a:cxn ang="0">
                <a:pos x="0" y="12"/>
              </a:cxn>
            </a:cxnLst>
            <a:rect l="0" t="0" r="r" b="b"/>
            <a:pathLst>
              <a:path w="108" h="363">
                <a:moveTo>
                  <a:pt x="0" y="12"/>
                </a:moveTo>
                <a:lnTo>
                  <a:pt x="84" y="363"/>
                </a:lnTo>
                <a:lnTo>
                  <a:pt x="108" y="363"/>
                </a:lnTo>
                <a:lnTo>
                  <a:pt x="24" y="0"/>
                </a:lnTo>
                <a:lnTo>
                  <a:pt x="0" y="12"/>
                </a:lnTo>
                <a:close/>
              </a:path>
            </a:pathLst>
          </a:custGeom>
          <a:solidFill>
            <a:srgbClr val="FF9966"/>
          </a:solidFill>
          <a:ln w="9525">
            <a:solidFill>
              <a:srgbClr val="FF9966"/>
            </a:solidFill>
            <a:round/>
            <a:headEnd/>
            <a:tailEnd/>
          </a:ln>
        </p:spPr>
        <p:txBody>
          <a:bodyPr/>
          <a:lstStyle/>
          <a:p>
            <a:endParaRPr lang="en-CA"/>
          </a:p>
        </p:txBody>
      </p:sp>
      <p:sp>
        <p:nvSpPr>
          <p:cNvPr id="590863" name="Freeform 15"/>
          <p:cNvSpPr>
            <a:spLocks/>
          </p:cNvSpPr>
          <p:nvPr/>
        </p:nvSpPr>
        <p:spPr bwMode="auto">
          <a:xfrm>
            <a:off x="2165350" y="1184275"/>
            <a:ext cx="671513" cy="595313"/>
          </a:xfrm>
          <a:custGeom>
            <a:avLst/>
            <a:gdLst/>
            <a:ahLst/>
            <a:cxnLst>
              <a:cxn ang="0">
                <a:pos x="0" y="12"/>
              </a:cxn>
              <a:cxn ang="0">
                <a:pos x="411" y="375"/>
              </a:cxn>
              <a:cxn ang="0">
                <a:pos x="423" y="351"/>
              </a:cxn>
              <a:cxn ang="0">
                <a:pos x="12" y="0"/>
              </a:cxn>
              <a:cxn ang="0">
                <a:pos x="0" y="12"/>
              </a:cxn>
            </a:cxnLst>
            <a:rect l="0" t="0" r="r" b="b"/>
            <a:pathLst>
              <a:path w="423" h="375">
                <a:moveTo>
                  <a:pt x="0" y="12"/>
                </a:moveTo>
                <a:lnTo>
                  <a:pt x="411" y="375"/>
                </a:lnTo>
                <a:lnTo>
                  <a:pt x="423" y="351"/>
                </a:lnTo>
                <a:lnTo>
                  <a:pt x="12" y="0"/>
                </a:lnTo>
                <a:lnTo>
                  <a:pt x="0" y="12"/>
                </a:lnTo>
                <a:close/>
              </a:path>
            </a:pathLst>
          </a:custGeom>
          <a:solidFill>
            <a:srgbClr val="FF9966"/>
          </a:solidFill>
          <a:ln w="9525">
            <a:solidFill>
              <a:srgbClr val="FF9966"/>
            </a:solidFill>
            <a:round/>
            <a:headEnd/>
            <a:tailEnd/>
          </a:ln>
        </p:spPr>
        <p:txBody>
          <a:bodyPr/>
          <a:lstStyle/>
          <a:p>
            <a:endParaRPr lang="en-CA"/>
          </a:p>
        </p:txBody>
      </p:sp>
      <p:sp>
        <p:nvSpPr>
          <p:cNvPr id="590864" name="Freeform 16"/>
          <p:cNvSpPr>
            <a:spLocks/>
          </p:cNvSpPr>
          <p:nvPr/>
        </p:nvSpPr>
        <p:spPr bwMode="auto">
          <a:xfrm flipH="1">
            <a:off x="3276600" y="1249363"/>
            <a:ext cx="228600" cy="457200"/>
          </a:xfrm>
          <a:custGeom>
            <a:avLst/>
            <a:gdLst/>
            <a:ahLst/>
            <a:cxnLst>
              <a:cxn ang="0">
                <a:pos x="0" y="12"/>
              </a:cxn>
              <a:cxn ang="0">
                <a:pos x="84" y="363"/>
              </a:cxn>
              <a:cxn ang="0">
                <a:pos x="108" y="363"/>
              </a:cxn>
              <a:cxn ang="0">
                <a:pos x="24" y="0"/>
              </a:cxn>
              <a:cxn ang="0">
                <a:pos x="0" y="12"/>
              </a:cxn>
            </a:cxnLst>
            <a:rect l="0" t="0" r="r" b="b"/>
            <a:pathLst>
              <a:path w="108" h="363">
                <a:moveTo>
                  <a:pt x="0" y="12"/>
                </a:moveTo>
                <a:lnTo>
                  <a:pt x="84" y="363"/>
                </a:lnTo>
                <a:lnTo>
                  <a:pt x="108" y="363"/>
                </a:lnTo>
                <a:lnTo>
                  <a:pt x="24" y="0"/>
                </a:lnTo>
                <a:lnTo>
                  <a:pt x="0" y="12"/>
                </a:lnTo>
                <a:close/>
              </a:path>
            </a:pathLst>
          </a:custGeom>
          <a:solidFill>
            <a:srgbClr val="FF9966"/>
          </a:solidFill>
          <a:ln w="9525">
            <a:solidFill>
              <a:srgbClr val="FF9966"/>
            </a:solidFill>
            <a:round/>
            <a:headEnd/>
            <a:tailEnd/>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08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08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08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08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08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08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08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08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086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08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66" grpId="0" build="p"/>
      <p:bldP spid="590856" grpId="0"/>
      <p:bldP spid="590857" grpId="0"/>
      <p:bldP spid="590858" grpId="0"/>
      <p:bldP spid="590859" grpId="0"/>
      <p:bldP spid="590861" grpId="0" animBg="1"/>
      <p:bldP spid="590862" grpId="0" animBg="1"/>
      <p:bldP spid="590863" grpId="0" animBg="1"/>
      <p:bldP spid="5908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457200" y="332656"/>
            <a:ext cx="8229600" cy="1008112"/>
          </a:xfrm>
        </p:spPr>
        <p:txBody>
          <a:bodyPr>
            <a:normAutofit/>
          </a:bodyPr>
          <a:lstStyle/>
          <a:p>
            <a:r>
              <a:rPr lang="fr-CA" b="1" u="sng" dirty="0">
                <a:latin typeface="Bookman Old Style" pitchFamily="18" charset="0"/>
              </a:rPr>
              <a:t>Pièges à éviter</a:t>
            </a:r>
          </a:p>
        </p:txBody>
      </p:sp>
      <p:sp>
        <p:nvSpPr>
          <p:cNvPr id="592899" name="Rectangle 3"/>
          <p:cNvSpPr>
            <a:spLocks noGrp="1" noChangeArrowheads="1"/>
          </p:cNvSpPr>
          <p:nvPr>
            <p:ph idx="1"/>
          </p:nvPr>
        </p:nvSpPr>
        <p:spPr>
          <a:xfrm>
            <a:off x="1066800" y="1219200"/>
            <a:ext cx="8001000" cy="4953000"/>
          </a:xfrm>
        </p:spPr>
        <p:txBody>
          <a:bodyPr>
            <a:normAutofit lnSpcReduction="10000"/>
          </a:bodyPr>
          <a:lstStyle/>
          <a:p>
            <a:pPr marL="0" indent="0">
              <a:lnSpc>
                <a:spcPct val="90000"/>
              </a:lnSpc>
              <a:tabLst>
                <a:tab pos="977900" algn="l"/>
              </a:tabLst>
            </a:pPr>
            <a:r>
              <a:rPr lang="fr-CA" dirty="0"/>
              <a:t>Éviter les </a:t>
            </a:r>
            <a:r>
              <a:rPr lang="fr-CA" b="1" dirty="0">
                <a:solidFill>
                  <a:srgbClr val="FF9966"/>
                </a:solidFill>
              </a:rPr>
              <a:t>ambiguïtés</a:t>
            </a:r>
          </a:p>
          <a:p>
            <a:pPr marL="385763" lvl="1" indent="-195263">
              <a:lnSpc>
                <a:spcPct val="90000"/>
              </a:lnSpc>
              <a:tabLst>
                <a:tab pos="977900" algn="l"/>
              </a:tabLst>
            </a:pPr>
            <a:r>
              <a:rPr lang="fr-CA" dirty="0"/>
              <a:t>Les ambiguïtés peuvent être causées par:</a:t>
            </a:r>
          </a:p>
          <a:p>
            <a:pPr marL="977900" lvl="2" indent="-401638">
              <a:lnSpc>
                <a:spcPct val="90000"/>
              </a:lnSpc>
              <a:tabLst>
                <a:tab pos="977900" algn="l"/>
              </a:tabLst>
            </a:pPr>
            <a:r>
              <a:rPr lang="fr-CA" dirty="0"/>
              <a:t>définition pauvre (seulement des exemples ou des cas spéciaux)</a:t>
            </a:r>
          </a:p>
          <a:p>
            <a:pPr marL="977900" lvl="2" indent="-401638">
              <a:lnSpc>
                <a:spcPct val="90000"/>
              </a:lnSpc>
              <a:tabLst>
                <a:tab pos="977900" algn="l"/>
              </a:tabLst>
            </a:pPr>
            <a:r>
              <a:rPr lang="fr-CA" dirty="0"/>
              <a:t>le mot « </a:t>
            </a:r>
            <a:r>
              <a:rPr lang="fr-CA" i="1" dirty="0"/>
              <a:t>ou</a:t>
            </a:r>
            <a:r>
              <a:rPr lang="fr-CA" dirty="0"/>
              <a:t> » pour créer une exigence composée</a:t>
            </a:r>
          </a:p>
          <a:p>
            <a:pPr marL="977900" lvl="2" indent="-401638">
              <a:lnSpc>
                <a:spcPct val="90000"/>
              </a:lnSpc>
              <a:tabLst>
                <a:tab pos="977900" algn="l"/>
              </a:tabLst>
            </a:pPr>
            <a:r>
              <a:rPr lang="fr-CA" dirty="0"/>
              <a:t>utilisation de « </a:t>
            </a:r>
            <a:r>
              <a:rPr lang="fr-CA" i="1" dirty="0"/>
              <a:t>etc.</a:t>
            </a:r>
            <a:r>
              <a:rPr lang="fr-CA" dirty="0"/>
              <a:t> », « </a:t>
            </a:r>
            <a:r>
              <a:rPr lang="fr-CA" i="1" dirty="0"/>
              <a:t>ainsi de suite</a:t>
            </a:r>
            <a:r>
              <a:rPr lang="fr-CA" dirty="0"/>
              <a:t> », etc. </a:t>
            </a:r>
            <a:r>
              <a:rPr lang="fr-CA" dirty="0">
                <a:solidFill>
                  <a:srgbClr val="FF9966"/>
                </a:solidFill>
                <a:sym typeface="Wingdings" pitchFamily="2" charset="2"/>
              </a:rPr>
              <a:t></a:t>
            </a:r>
            <a:endParaRPr lang="fr-CA" dirty="0">
              <a:solidFill>
                <a:srgbClr val="FF9966"/>
              </a:solidFill>
            </a:endParaRPr>
          </a:p>
          <a:p>
            <a:pPr marL="0" indent="0">
              <a:lnSpc>
                <a:spcPct val="90000"/>
              </a:lnSpc>
              <a:tabLst>
                <a:tab pos="977900" algn="l"/>
              </a:tabLst>
            </a:pPr>
            <a:endParaRPr lang="fr-CA" dirty="0"/>
          </a:p>
          <a:p>
            <a:pPr marL="0" indent="0">
              <a:lnSpc>
                <a:spcPct val="90000"/>
              </a:lnSpc>
              <a:tabLst>
                <a:tab pos="977900" algn="l"/>
              </a:tabLst>
            </a:pPr>
            <a:r>
              <a:rPr lang="fr-CA" dirty="0"/>
              <a:t>N’écrivez pas d’</a:t>
            </a:r>
            <a:r>
              <a:rPr lang="fr-CA" b="1" dirty="0">
                <a:solidFill>
                  <a:srgbClr val="FF9966"/>
                </a:solidFill>
              </a:rPr>
              <a:t>exigences multiples</a:t>
            </a:r>
          </a:p>
          <a:p>
            <a:pPr marL="385763" lvl="1" indent="-195263">
              <a:lnSpc>
                <a:spcPct val="90000"/>
              </a:lnSpc>
              <a:tabLst>
                <a:tab pos="977900" algn="l"/>
              </a:tabLst>
            </a:pPr>
            <a:r>
              <a:rPr lang="fr-CA" dirty="0"/>
              <a:t>Chaque exigence doit être exprimée par </a:t>
            </a:r>
            <a:r>
              <a:rPr lang="fr-CA" u="sng" dirty="0"/>
              <a:t>une</a:t>
            </a:r>
            <a:r>
              <a:rPr lang="fr-CA" dirty="0"/>
              <a:t> phrase</a:t>
            </a:r>
          </a:p>
          <a:p>
            <a:pPr marL="385763" lvl="1" indent="-195263">
              <a:lnSpc>
                <a:spcPct val="90000"/>
              </a:lnSpc>
              <a:tabLst>
                <a:tab pos="977900" algn="l"/>
              </a:tabLst>
            </a:pPr>
            <a:r>
              <a:rPr lang="fr-CA" dirty="0"/>
              <a:t>Les exigences qui contiennent des conjonctions sont dangereuses (peut-être à décomposer?)</a:t>
            </a:r>
          </a:p>
          <a:p>
            <a:pPr marL="977900" lvl="2" indent="-401638">
              <a:lnSpc>
                <a:spcPct val="90000"/>
              </a:lnSpc>
              <a:tabLst>
                <a:tab pos="977900" algn="l"/>
              </a:tabLst>
            </a:pPr>
            <a:r>
              <a:rPr lang="fr-CA" i="1" dirty="0"/>
              <a:t>et</a:t>
            </a:r>
            <a:r>
              <a:rPr lang="fr-CA" dirty="0"/>
              <a:t>, </a:t>
            </a:r>
            <a:r>
              <a:rPr lang="fr-CA" i="1" dirty="0"/>
              <a:t>ou</a:t>
            </a:r>
            <a:r>
              <a:rPr lang="fr-CA" dirty="0"/>
              <a:t>, </a:t>
            </a:r>
            <a:r>
              <a:rPr lang="fr-CA" i="1" dirty="0"/>
              <a:t>avec</a:t>
            </a:r>
            <a:r>
              <a:rPr lang="fr-CA" dirty="0"/>
              <a:t>, </a:t>
            </a:r>
            <a:r>
              <a:rPr lang="fr-CA" i="1" dirty="0"/>
              <a:t>ainsi que</a:t>
            </a:r>
          </a:p>
        </p:txBody>
      </p:sp>
      <p:sp>
        <p:nvSpPr>
          <p:cNvPr id="4" name="Footer Placeholder 3"/>
          <p:cNvSpPr>
            <a:spLocks noGrp="1"/>
          </p:cNvSpPr>
          <p:nvPr>
            <p:ph type="ftr" sz="quarter" idx="11"/>
          </p:nvPr>
        </p:nvSpPr>
        <p:spPr/>
        <p:txBody>
          <a:bodyPr/>
          <a:lstStyle/>
          <a:p>
            <a:r>
              <a:rPr lang="fr-CA" altLang="en-US"/>
              <a:t>Module 1: Fondements de l'ingénierie des exigences</a:t>
            </a:r>
          </a:p>
        </p:txBody>
      </p:sp>
      <p:sp>
        <p:nvSpPr>
          <p:cNvPr id="5" name="Slide Number Placeholder 4"/>
          <p:cNvSpPr>
            <a:spLocks noGrp="1"/>
          </p:cNvSpPr>
          <p:nvPr>
            <p:ph type="sldNum" sz="quarter" idx="12"/>
          </p:nvPr>
        </p:nvSpPr>
        <p:spPr/>
        <p:txBody>
          <a:bodyPr/>
          <a:lstStyle/>
          <a:p>
            <a:fld id="{85B52945-0EF8-4901-BDB5-C0E725F3871C}" type="slidenum">
              <a:rPr lang="fr-CA" altLang="en-US"/>
              <a:pPr/>
              <a:t>25</a:t>
            </a:fld>
            <a:endParaRPr lang="fr-CA"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457200" y="764704"/>
            <a:ext cx="8229600" cy="1152128"/>
          </a:xfrm>
        </p:spPr>
        <p:txBody>
          <a:bodyPr/>
          <a:lstStyle/>
          <a:p>
            <a:r>
              <a:rPr lang="fr-CA" b="1" u="sng" dirty="0">
                <a:latin typeface="Bookman Old Style" pitchFamily="18" charset="0"/>
              </a:rPr>
              <a:t>Pièges à éviter</a:t>
            </a:r>
          </a:p>
        </p:txBody>
      </p:sp>
      <p:sp>
        <p:nvSpPr>
          <p:cNvPr id="594947" name="Rectangle 3"/>
          <p:cNvSpPr>
            <a:spLocks noGrp="1" noChangeArrowheads="1"/>
          </p:cNvSpPr>
          <p:nvPr>
            <p:ph idx="1"/>
          </p:nvPr>
        </p:nvSpPr>
        <p:spPr/>
        <p:txBody>
          <a:bodyPr/>
          <a:lstStyle/>
          <a:p>
            <a:pPr>
              <a:lnSpc>
                <a:spcPct val="90000"/>
              </a:lnSpc>
            </a:pPr>
            <a:r>
              <a:rPr lang="fr-CA" sz="2000" dirty="0">
                <a:latin typeface="Bookman Old Style" pitchFamily="18" charset="0"/>
              </a:rPr>
              <a:t>Ne laissez pas de </a:t>
            </a:r>
            <a:r>
              <a:rPr lang="fr-CA" sz="2000" b="1" dirty="0">
                <a:solidFill>
                  <a:srgbClr val="FF9966"/>
                </a:solidFill>
                <a:latin typeface="Bookman Old Style" pitchFamily="18" charset="0"/>
              </a:rPr>
              <a:t>clauses échappatoires</a:t>
            </a:r>
          </a:p>
          <a:p>
            <a:pPr lvl="1">
              <a:lnSpc>
                <a:spcPct val="90000"/>
              </a:lnSpc>
            </a:pPr>
            <a:r>
              <a:rPr lang="fr-CA" sz="1800" dirty="0">
                <a:latin typeface="Bookman Old Style" pitchFamily="18" charset="0"/>
              </a:rPr>
              <a:t>Les exigences avec de telles clauses sont dangereuses</a:t>
            </a:r>
          </a:p>
          <a:p>
            <a:pPr lvl="2">
              <a:lnSpc>
                <a:spcPct val="90000"/>
              </a:lnSpc>
            </a:pPr>
            <a:r>
              <a:rPr lang="fr-CA" sz="1800" dirty="0">
                <a:latin typeface="Bookman Old Style" pitchFamily="18" charset="0"/>
              </a:rPr>
              <a:t> peuvent mener à des problème de tests</a:t>
            </a:r>
          </a:p>
          <a:p>
            <a:pPr lvl="1">
              <a:lnSpc>
                <a:spcPct val="90000"/>
              </a:lnSpc>
            </a:pPr>
            <a:r>
              <a:rPr lang="fr-CA" sz="1800" dirty="0">
                <a:latin typeface="Bookman Old Style" pitchFamily="18" charset="0"/>
              </a:rPr>
              <a:t>Si nécessaire:</a:t>
            </a:r>
          </a:p>
          <a:p>
            <a:pPr lvl="2">
              <a:lnSpc>
                <a:spcPct val="90000"/>
              </a:lnSpc>
            </a:pPr>
            <a:r>
              <a:rPr lang="fr-CA" sz="1800" dirty="0">
                <a:latin typeface="Bookman Old Style" pitchFamily="18" charset="0"/>
              </a:rPr>
              <a:t> commencez avec quelques chose de plus spécifique</a:t>
            </a:r>
          </a:p>
          <a:p>
            <a:pPr lvl="2">
              <a:lnSpc>
                <a:spcPct val="90000"/>
              </a:lnSpc>
            </a:pPr>
            <a:r>
              <a:rPr lang="fr-CA" sz="1800" dirty="0">
                <a:latin typeface="Bookman Old Style" pitchFamily="18" charset="0"/>
              </a:rPr>
              <a:t> permettez ensuite plus d’options</a:t>
            </a:r>
          </a:p>
          <a:p>
            <a:pPr lvl="1">
              <a:lnSpc>
                <a:spcPct val="90000"/>
              </a:lnSpc>
            </a:pPr>
            <a:r>
              <a:rPr lang="fr-CA" sz="1800" dirty="0">
                <a:latin typeface="Bookman Old Style" pitchFamily="18" charset="0"/>
              </a:rPr>
              <a:t>Évitez si possible:</a:t>
            </a:r>
          </a:p>
          <a:p>
            <a:pPr lvl="2">
              <a:lnSpc>
                <a:spcPct val="90000"/>
              </a:lnSpc>
            </a:pPr>
            <a:r>
              <a:rPr lang="fr-CA" sz="1800" i="1" dirty="0">
                <a:latin typeface="Bookman Old Style" pitchFamily="18" charset="0"/>
              </a:rPr>
              <a:t> si, mais, quand, sauf, excepté, à moins que/de, cependant. </a:t>
            </a:r>
          </a:p>
          <a:p>
            <a:pPr lvl="2">
              <a:lnSpc>
                <a:spcPct val="90000"/>
              </a:lnSpc>
            </a:pPr>
            <a:r>
              <a:rPr lang="fr-CA" sz="1800" dirty="0">
                <a:latin typeface="Bookman Old Style" pitchFamily="18" charset="0"/>
              </a:rPr>
              <a:t>Note: ces mots peuvent être utiles quand la description d'un cas générique avec exceptions est beaucoup plus claire et complète qu'une énumération des cas spécifiques. </a:t>
            </a:r>
          </a:p>
          <a:p>
            <a:pPr lvl="1">
              <a:lnSpc>
                <a:spcPct val="90000"/>
              </a:lnSpc>
            </a:pPr>
            <a:endParaRPr lang="fr-CA" sz="1800" dirty="0">
              <a:latin typeface="Bookman Old Style" pitchFamily="18" charset="0"/>
            </a:endParaRPr>
          </a:p>
          <a:p>
            <a:pPr>
              <a:lnSpc>
                <a:spcPct val="90000"/>
              </a:lnSpc>
            </a:pPr>
            <a:r>
              <a:rPr lang="fr-CA" sz="2000" dirty="0">
                <a:latin typeface="Bookman Old Style" pitchFamily="18" charset="0"/>
              </a:rPr>
              <a:t>Ne </a:t>
            </a:r>
            <a:r>
              <a:rPr lang="fr-CA" sz="2000" b="1" dirty="0">
                <a:solidFill>
                  <a:srgbClr val="FF9966"/>
                </a:solidFill>
                <a:latin typeface="Bookman Old Style" pitchFamily="18" charset="0"/>
              </a:rPr>
              <a:t>radotez</a:t>
            </a:r>
            <a:r>
              <a:rPr lang="fr-CA" sz="2000" dirty="0">
                <a:latin typeface="Bookman Old Style" pitchFamily="18" charset="0"/>
              </a:rPr>
              <a:t> pas</a:t>
            </a:r>
          </a:p>
          <a:p>
            <a:pPr lvl="1">
              <a:lnSpc>
                <a:spcPct val="90000"/>
              </a:lnSpc>
            </a:pPr>
            <a:r>
              <a:rPr lang="fr-CA" sz="1800" dirty="0">
                <a:latin typeface="Bookman Old Style" pitchFamily="18" charset="0"/>
              </a:rPr>
              <a:t>Évitez les phrases longues, surtout avec des mots archaïques</a:t>
            </a:r>
          </a:p>
          <a:p>
            <a:pPr lvl="1">
              <a:lnSpc>
                <a:spcPct val="90000"/>
              </a:lnSpc>
            </a:pPr>
            <a:r>
              <a:rPr lang="fr-CA" sz="1800" dirty="0">
                <a:latin typeface="Bookman Old Style" pitchFamily="18" charset="0"/>
              </a:rPr>
              <a:t>Évitez les références à des documents difficiles d’accès</a:t>
            </a:r>
          </a:p>
        </p:txBody>
      </p:sp>
      <p:sp>
        <p:nvSpPr>
          <p:cNvPr id="4" name="Footer Placeholder 3"/>
          <p:cNvSpPr>
            <a:spLocks noGrp="1"/>
          </p:cNvSpPr>
          <p:nvPr>
            <p:ph type="ftr" sz="quarter" idx="11"/>
          </p:nvPr>
        </p:nvSpPr>
        <p:spPr/>
        <p:txBody>
          <a:bodyPr/>
          <a:lstStyle/>
          <a:p>
            <a:r>
              <a:rPr lang="fr-CA" altLang="en-US"/>
              <a:t>Module 1: Fondements de l'ingénierie des exigences</a:t>
            </a:r>
          </a:p>
        </p:txBody>
      </p:sp>
      <p:sp>
        <p:nvSpPr>
          <p:cNvPr id="5" name="Slide Number Placeholder 4"/>
          <p:cNvSpPr>
            <a:spLocks noGrp="1"/>
          </p:cNvSpPr>
          <p:nvPr>
            <p:ph type="sldNum" sz="quarter" idx="12"/>
          </p:nvPr>
        </p:nvSpPr>
        <p:spPr/>
        <p:txBody>
          <a:bodyPr/>
          <a:lstStyle/>
          <a:p>
            <a:fld id="{9B703332-1856-441E-ACD2-4B6F08B6C01F}" type="slidenum">
              <a:rPr lang="fr-CA" altLang="en-US"/>
              <a:pPr/>
              <a:t>26</a:t>
            </a:fld>
            <a:endParaRPr lang="fr-CA"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395536" y="980728"/>
            <a:ext cx="8229600" cy="1080120"/>
          </a:xfrm>
        </p:spPr>
        <p:txBody>
          <a:bodyPr/>
          <a:lstStyle/>
          <a:p>
            <a:r>
              <a:rPr lang="fr-CA" b="1" u="sng" dirty="0">
                <a:latin typeface="Bookman Old Style" pitchFamily="18" charset="0"/>
              </a:rPr>
              <a:t>Pièges à éviter</a:t>
            </a:r>
          </a:p>
        </p:txBody>
      </p:sp>
      <p:sp>
        <p:nvSpPr>
          <p:cNvPr id="596995" name="Rectangle 3"/>
          <p:cNvSpPr>
            <a:spLocks noGrp="1" noChangeArrowheads="1"/>
          </p:cNvSpPr>
          <p:nvPr>
            <p:ph idx="1"/>
          </p:nvPr>
        </p:nvSpPr>
        <p:spPr/>
        <p:txBody>
          <a:bodyPr/>
          <a:lstStyle/>
          <a:p>
            <a:r>
              <a:rPr lang="fr-CA" sz="2400" dirty="0">
                <a:latin typeface="Bookman Old Style" pitchFamily="18" charset="0"/>
              </a:rPr>
              <a:t>Attention de ne pas </a:t>
            </a:r>
            <a:r>
              <a:rPr lang="fr-CA" sz="2400" b="1" dirty="0">
                <a:solidFill>
                  <a:srgbClr val="FF9966"/>
                </a:solidFill>
                <a:latin typeface="Bookman Old Style" pitchFamily="18" charset="0"/>
              </a:rPr>
              <a:t>concevoir prématurément</a:t>
            </a:r>
            <a:r>
              <a:rPr lang="fr-CA" sz="2400" dirty="0">
                <a:latin typeface="Bookman Old Style" pitchFamily="18" charset="0"/>
              </a:rPr>
              <a:t> le système</a:t>
            </a:r>
          </a:p>
          <a:p>
            <a:pPr lvl="1"/>
            <a:r>
              <a:rPr lang="fr-CA" sz="2000" dirty="0">
                <a:latin typeface="Bookman Old Style" pitchFamily="18" charset="0"/>
              </a:rPr>
              <a:t>Si vous incluez trop de détails, vous risquez de faire de la conception (et de la sur-spécification) </a:t>
            </a:r>
          </a:p>
          <a:p>
            <a:pPr lvl="1"/>
            <a:r>
              <a:rPr lang="fr-CA" sz="2000" dirty="0">
                <a:latin typeface="Bookman Old Style" pitchFamily="18" charset="0"/>
              </a:rPr>
              <a:t>Signes de danger:</a:t>
            </a:r>
          </a:p>
          <a:p>
            <a:pPr lvl="2"/>
            <a:r>
              <a:rPr lang="fr-CA" sz="2000" dirty="0">
                <a:latin typeface="Bookman Old Style" pitchFamily="18" charset="0"/>
              </a:rPr>
              <a:t>nom des composants, matériaux, champs du système</a:t>
            </a:r>
            <a:br>
              <a:rPr lang="fr-CA" sz="2000" dirty="0">
                <a:latin typeface="Bookman Old Style" pitchFamily="18" charset="0"/>
              </a:rPr>
            </a:br>
            <a:endParaRPr lang="fr-CA" sz="2000" dirty="0">
              <a:latin typeface="Bookman Old Style" pitchFamily="18" charset="0"/>
            </a:endParaRPr>
          </a:p>
          <a:p>
            <a:r>
              <a:rPr lang="fr-CA" sz="2400" dirty="0">
                <a:latin typeface="Bookman Old Style" pitchFamily="18" charset="0"/>
              </a:rPr>
              <a:t>Mélanger </a:t>
            </a:r>
            <a:r>
              <a:rPr lang="fr-CA" sz="2400" b="1" dirty="0">
                <a:solidFill>
                  <a:srgbClr val="FF9966"/>
                </a:solidFill>
                <a:latin typeface="Bookman Old Style" pitchFamily="18" charset="0"/>
              </a:rPr>
              <a:t>différents types</a:t>
            </a:r>
            <a:r>
              <a:rPr lang="fr-CA" sz="2400" dirty="0">
                <a:latin typeface="Bookman Old Style" pitchFamily="18" charset="0"/>
              </a:rPr>
              <a:t> d’exigences</a:t>
            </a:r>
          </a:p>
          <a:p>
            <a:pPr lvl="1"/>
            <a:r>
              <a:rPr lang="fr-CA" sz="2000" dirty="0">
                <a:latin typeface="Bookman Old Style" pitchFamily="18" charset="0"/>
              </a:rPr>
              <a:t>Évitez de mélanger exigences utilisateur, système, et de processus</a:t>
            </a:r>
          </a:p>
          <a:p>
            <a:pPr lvl="1"/>
            <a:r>
              <a:rPr lang="fr-CA" sz="2000" dirty="0">
                <a:latin typeface="Bookman Old Style" pitchFamily="18" charset="0"/>
              </a:rPr>
              <a:t>Signe de danger: </a:t>
            </a:r>
          </a:p>
          <a:p>
            <a:pPr lvl="2"/>
            <a:r>
              <a:rPr lang="fr-CA" sz="2000" dirty="0">
                <a:latin typeface="Bookman Old Style" pitchFamily="18" charset="0"/>
              </a:rPr>
              <a:t>exigence de haut niveau avec termes très techniques</a:t>
            </a:r>
          </a:p>
        </p:txBody>
      </p:sp>
      <p:sp>
        <p:nvSpPr>
          <p:cNvPr id="4" name="Footer Placeholder 3"/>
          <p:cNvSpPr>
            <a:spLocks noGrp="1"/>
          </p:cNvSpPr>
          <p:nvPr>
            <p:ph type="ftr" sz="quarter" idx="11"/>
          </p:nvPr>
        </p:nvSpPr>
        <p:spPr/>
        <p:txBody>
          <a:bodyPr/>
          <a:lstStyle/>
          <a:p>
            <a:r>
              <a:rPr lang="fr-CA" altLang="en-US"/>
              <a:t>Module 1: Fondements de l'ingénierie des exigences</a:t>
            </a:r>
          </a:p>
        </p:txBody>
      </p:sp>
      <p:sp>
        <p:nvSpPr>
          <p:cNvPr id="5" name="Slide Number Placeholder 4"/>
          <p:cNvSpPr>
            <a:spLocks noGrp="1"/>
          </p:cNvSpPr>
          <p:nvPr>
            <p:ph type="sldNum" sz="quarter" idx="12"/>
          </p:nvPr>
        </p:nvSpPr>
        <p:spPr/>
        <p:txBody>
          <a:bodyPr/>
          <a:lstStyle/>
          <a:p>
            <a:fld id="{FF95A147-989F-4188-842D-660A95D9E834}" type="slidenum">
              <a:rPr lang="fr-CA" altLang="en-US"/>
              <a:pPr/>
              <a:t>27</a:t>
            </a:fld>
            <a:endParaRPr lang="fr-CA"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457200" y="908720"/>
            <a:ext cx="8229600" cy="1080120"/>
          </a:xfrm>
        </p:spPr>
        <p:txBody>
          <a:bodyPr/>
          <a:lstStyle/>
          <a:p>
            <a:r>
              <a:rPr lang="fr-CA" b="1" u="sng" dirty="0">
                <a:latin typeface="Bookman Old Style" pitchFamily="18" charset="0"/>
              </a:rPr>
              <a:t>Pièges à éviter</a:t>
            </a:r>
          </a:p>
        </p:txBody>
      </p:sp>
      <p:sp>
        <p:nvSpPr>
          <p:cNvPr id="599043" name="Rectangle 3"/>
          <p:cNvSpPr>
            <a:spLocks noGrp="1" noChangeArrowheads="1"/>
          </p:cNvSpPr>
          <p:nvPr>
            <p:ph idx="1"/>
          </p:nvPr>
        </p:nvSpPr>
        <p:spPr/>
        <p:txBody>
          <a:bodyPr>
            <a:normAutofit lnSpcReduction="10000"/>
          </a:bodyPr>
          <a:lstStyle/>
          <a:p>
            <a:pPr marL="0" indent="0"/>
            <a:r>
              <a:rPr lang="fr-CA" sz="2400" dirty="0"/>
              <a:t> Ne pas </a:t>
            </a:r>
            <a:r>
              <a:rPr lang="fr-CA" sz="2400" b="1" dirty="0">
                <a:solidFill>
                  <a:srgbClr val="FF9966"/>
                </a:solidFill>
              </a:rPr>
              <a:t>spéculer</a:t>
            </a:r>
            <a:r>
              <a:rPr lang="fr-CA" sz="2400" dirty="0"/>
              <a:t>  </a:t>
            </a:r>
          </a:p>
          <a:p>
            <a:pPr marL="385763" lvl="1" indent="-195263"/>
            <a:r>
              <a:rPr lang="fr-CA" sz="2000" dirty="0"/>
              <a:t>Il n’y a pas de place pour des « listes de souhaits » à propos de choses qu’une partie prenante pourrait vouloir</a:t>
            </a:r>
          </a:p>
          <a:p>
            <a:pPr marL="385763" lvl="1" indent="-195263"/>
            <a:r>
              <a:rPr lang="fr-CA" sz="2000" dirty="0"/>
              <a:t>Signes de danger:</a:t>
            </a:r>
          </a:p>
          <a:p>
            <a:pPr marL="915988" lvl="2" indent="-347663"/>
            <a:r>
              <a:rPr lang="fr-CA" sz="2000" dirty="0"/>
              <a:t>Vague à propos du type de sujet</a:t>
            </a:r>
          </a:p>
          <a:p>
            <a:pPr marL="915988" lvl="2" indent="-347663"/>
            <a:r>
              <a:rPr lang="fr-CA" sz="2000" dirty="0"/>
              <a:t>Généralisations: </a:t>
            </a:r>
            <a:r>
              <a:rPr lang="fr-CA" sz="2000" i="1" dirty="0"/>
              <a:t>habituellement, généralement, souvent, normalement, typiquement</a:t>
            </a:r>
          </a:p>
          <a:p>
            <a:pPr marL="385763" lvl="1" indent="-195263"/>
            <a:endParaRPr lang="fr-CA" sz="2000" dirty="0"/>
          </a:p>
          <a:p>
            <a:pPr marL="0" indent="0"/>
            <a:r>
              <a:rPr lang="fr-CA" sz="2400" dirty="0"/>
              <a:t> Ne pas utiliser de </a:t>
            </a:r>
            <a:r>
              <a:rPr lang="fr-CA" sz="2400" b="1" dirty="0">
                <a:solidFill>
                  <a:srgbClr val="FF9966"/>
                </a:solidFill>
              </a:rPr>
              <a:t>termes vagues</a:t>
            </a:r>
          </a:p>
          <a:p>
            <a:pPr marL="385763" lvl="1" indent="-195263"/>
            <a:r>
              <a:rPr lang="fr-CA" sz="2000" dirty="0"/>
              <a:t>Certains termes représentent des buts ou des attributs de qualité difficilement mesurables.</a:t>
            </a:r>
          </a:p>
          <a:p>
            <a:pPr marL="385763" lvl="1" indent="-195263"/>
            <a:r>
              <a:rPr lang="fr-CA" sz="2000" dirty="0"/>
              <a:t>Par exemple: </a:t>
            </a:r>
            <a:r>
              <a:rPr lang="fr-CA" sz="2000" i="1" dirty="0"/>
              <a:t>convivial, hautement versatile, flexible, autant que possible, approximativement, impact minimal</a:t>
            </a:r>
          </a:p>
        </p:txBody>
      </p:sp>
      <p:sp>
        <p:nvSpPr>
          <p:cNvPr id="4" name="Footer Placeholder 3"/>
          <p:cNvSpPr>
            <a:spLocks noGrp="1"/>
          </p:cNvSpPr>
          <p:nvPr>
            <p:ph type="ftr" sz="quarter" idx="11"/>
          </p:nvPr>
        </p:nvSpPr>
        <p:spPr/>
        <p:txBody>
          <a:bodyPr/>
          <a:lstStyle/>
          <a:p>
            <a:r>
              <a:rPr lang="fr-CA" altLang="en-US"/>
              <a:t>Module 1: Fondements de l'ingénierie des exigences</a:t>
            </a:r>
          </a:p>
        </p:txBody>
      </p:sp>
      <p:sp>
        <p:nvSpPr>
          <p:cNvPr id="5" name="Slide Number Placeholder 4"/>
          <p:cNvSpPr>
            <a:spLocks noGrp="1"/>
          </p:cNvSpPr>
          <p:nvPr>
            <p:ph type="sldNum" sz="quarter" idx="12"/>
          </p:nvPr>
        </p:nvSpPr>
        <p:spPr/>
        <p:txBody>
          <a:bodyPr/>
          <a:lstStyle/>
          <a:p>
            <a:fld id="{EF37F91D-FA8F-4992-A3F3-979F2E6358AA}" type="slidenum">
              <a:rPr lang="fr-CA" altLang="en-US"/>
              <a:pPr/>
              <a:t>28</a:t>
            </a:fld>
            <a:endParaRPr lang="fr-CA"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fr-CA" b="1" u="sng" dirty="0">
                <a:latin typeface="Bookman Old Style" pitchFamily="18" charset="0"/>
              </a:rPr>
              <a:t>Pièges à éviter</a:t>
            </a:r>
          </a:p>
        </p:txBody>
      </p:sp>
      <p:sp>
        <p:nvSpPr>
          <p:cNvPr id="601091" name="Rectangle 3"/>
          <p:cNvSpPr>
            <a:spLocks noGrp="1" noChangeArrowheads="1"/>
          </p:cNvSpPr>
          <p:nvPr>
            <p:ph idx="1"/>
          </p:nvPr>
        </p:nvSpPr>
        <p:spPr/>
        <p:txBody>
          <a:bodyPr/>
          <a:lstStyle/>
          <a:p>
            <a:r>
              <a:rPr lang="fr-CA" sz="2400" dirty="0">
                <a:latin typeface="Bookman Old Style" pitchFamily="18" charset="0"/>
              </a:rPr>
              <a:t>Éviter d’inclure des </a:t>
            </a:r>
            <a:r>
              <a:rPr lang="fr-CA" sz="2400" b="1" dirty="0">
                <a:solidFill>
                  <a:srgbClr val="FF9966"/>
                </a:solidFill>
                <a:latin typeface="Bookman Old Style" pitchFamily="18" charset="0"/>
              </a:rPr>
              <a:t>suggestions</a:t>
            </a:r>
            <a:r>
              <a:rPr lang="fr-CA" sz="2400" dirty="0">
                <a:latin typeface="Bookman Old Style" pitchFamily="18" charset="0"/>
              </a:rPr>
              <a:t> ou des possibilités. </a:t>
            </a:r>
          </a:p>
          <a:p>
            <a:pPr lvl="1"/>
            <a:r>
              <a:rPr lang="fr-CA" sz="2000" dirty="0">
                <a:latin typeface="Bookman Old Style" pitchFamily="18" charset="0"/>
              </a:rPr>
              <a:t>Des suggestions qui ne sont pas explicitement émises comme exigences sont invariablement ignorées par les développeurs</a:t>
            </a:r>
          </a:p>
          <a:p>
            <a:pPr lvl="1"/>
            <a:r>
              <a:rPr lang="fr-CA" sz="2000" dirty="0">
                <a:latin typeface="Bookman Old Style" pitchFamily="18" charset="0"/>
              </a:rPr>
              <a:t>Indiquées par des termes tels que:</a:t>
            </a:r>
          </a:p>
          <a:p>
            <a:pPr lvl="2"/>
            <a:r>
              <a:rPr lang="fr-CA" sz="2000" i="1" dirty="0">
                <a:latin typeface="Bookman Old Style" pitchFamily="18" charset="0"/>
              </a:rPr>
              <a:t>peut, pourrait, devrait, peut-être, probablement</a:t>
            </a:r>
          </a:p>
          <a:p>
            <a:pPr lvl="1"/>
            <a:endParaRPr lang="fr-CA" sz="2000" dirty="0">
              <a:latin typeface="Bookman Old Style" pitchFamily="18" charset="0"/>
            </a:endParaRPr>
          </a:p>
          <a:p>
            <a:r>
              <a:rPr lang="fr-CA" sz="2400" dirty="0">
                <a:latin typeface="Bookman Old Style" pitchFamily="18" charset="0"/>
              </a:rPr>
              <a:t>Évitez d’être </a:t>
            </a:r>
            <a:r>
              <a:rPr lang="fr-CA" sz="2400" b="1" dirty="0">
                <a:solidFill>
                  <a:srgbClr val="FF9966"/>
                </a:solidFill>
                <a:latin typeface="Bookman Old Style" pitchFamily="18" charset="0"/>
              </a:rPr>
              <a:t>irréalistes</a:t>
            </a:r>
            <a:r>
              <a:rPr lang="fr-CA" sz="2400" dirty="0">
                <a:latin typeface="Bookman Old Style" pitchFamily="18" charset="0"/>
              </a:rPr>
              <a:t> </a:t>
            </a:r>
          </a:p>
          <a:p>
            <a:pPr lvl="1"/>
            <a:r>
              <a:rPr lang="fr-CA" sz="2000" dirty="0">
                <a:latin typeface="Bookman Old Style" pitchFamily="18" charset="0"/>
              </a:rPr>
              <a:t>Ne demandez pas l’impossible!</a:t>
            </a:r>
          </a:p>
          <a:p>
            <a:pPr lvl="1"/>
            <a:r>
              <a:rPr lang="fr-CA" sz="2000" dirty="0">
                <a:latin typeface="Bookman Old Style" pitchFamily="18" charset="0"/>
              </a:rPr>
              <a:t>Termes symptomatiques: </a:t>
            </a:r>
            <a:r>
              <a:rPr lang="fr-CA" sz="2000" i="1" dirty="0">
                <a:latin typeface="Bookman Old Style" pitchFamily="18" charset="0"/>
              </a:rPr>
              <a:t>fiable à 100%, sécuritaire, gère toutes les erreurs, fonctionne sur toutes les plateformes. </a:t>
            </a:r>
          </a:p>
        </p:txBody>
      </p:sp>
      <p:sp>
        <p:nvSpPr>
          <p:cNvPr id="4" name="Footer Placeholder 3"/>
          <p:cNvSpPr>
            <a:spLocks noGrp="1"/>
          </p:cNvSpPr>
          <p:nvPr>
            <p:ph type="ftr" sz="quarter" idx="11"/>
          </p:nvPr>
        </p:nvSpPr>
        <p:spPr/>
        <p:txBody>
          <a:bodyPr/>
          <a:lstStyle/>
          <a:p>
            <a:r>
              <a:rPr lang="fr-CA" altLang="en-US"/>
              <a:t>Module 1: Fondements de l'ingénierie des exigences</a:t>
            </a:r>
          </a:p>
        </p:txBody>
      </p:sp>
      <p:sp>
        <p:nvSpPr>
          <p:cNvPr id="5" name="Slide Number Placeholder 4"/>
          <p:cNvSpPr>
            <a:spLocks noGrp="1"/>
          </p:cNvSpPr>
          <p:nvPr>
            <p:ph type="sldNum" sz="quarter" idx="12"/>
          </p:nvPr>
        </p:nvSpPr>
        <p:spPr/>
        <p:txBody>
          <a:bodyPr/>
          <a:lstStyle/>
          <a:p>
            <a:fld id="{C4230297-36B6-4A71-B8A6-DCA1E81AE19C}" type="slidenum">
              <a:rPr lang="fr-CA" altLang="en-US"/>
              <a:pPr/>
              <a:t>29</a:t>
            </a:fld>
            <a:endParaRPr lang="fr-CA"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fr-CA" dirty="0" smtClean="0">
                <a:latin typeface="Bookman Old Style" pitchFamily="18" charset="0"/>
              </a:rPr>
              <a:t>Mars </a:t>
            </a:r>
            <a:r>
              <a:rPr lang="fr-CA" dirty="0" err="1" smtClean="0">
                <a:latin typeface="Bookman Old Style" pitchFamily="18" charset="0"/>
              </a:rPr>
              <a:t>Climate</a:t>
            </a:r>
            <a:r>
              <a:rPr lang="fr-CA" dirty="0" smtClean="0">
                <a:latin typeface="Bookman Old Style" pitchFamily="18" charset="0"/>
              </a:rPr>
              <a:t> Orbiter</a:t>
            </a:r>
          </a:p>
        </p:txBody>
      </p:sp>
      <p:sp>
        <p:nvSpPr>
          <p:cNvPr id="82947" name="Rectangle 3"/>
          <p:cNvSpPr>
            <a:spLocks noGrp="1" noChangeArrowheads="1"/>
          </p:cNvSpPr>
          <p:nvPr>
            <p:ph idx="1"/>
          </p:nvPr>
        </p:nvSpPr>
        <p:spPr/>
        <p:txBody>
          <a:bodyPr>
            <a:normAutofit lnSpcReduction="10000"/>
          </a:bodyPr>
          <a:lstStyle/>
          <a:p>
            <a:pPr>
              <a:lnSpc>
                <a:spcPct val="90000"/>
              </a:lnSpc>
            </a:pPr>
            <a:r>
              <a:rPr lang="fr-CA" dirty="0" smtClean="0">
                <a:latin typeface="Bookman Old Style" pitchFamily="18" charset="0"/>
              </a:rPr>
              <a:t>En 1999 le « Mars </a:t>
            </a:r>
            <a:r>
              <a:rPr lang="fr-CA" dirty="0" err="1" smtClean="0">
                <a:latin typeface="Bookman Old Style" pitchFamily="18" charset="0"/>
              </a:rPr>
              <a:t>Climate</a:t>
            </a:r>
            <a:r>
              <a:rPr lang="fr-CA" dirty="0" smtClean="0">
                <a:latin typeface="Bookman Old Style" pitchFamily="18" charset="0"/>
              </a:rPr>
              <a:t> Orbiter » disparait alors qu’il débute son orbite autour de Mars.</a:t>
            </a:r>
          </a:p>
          <a:p>
            <a:pPr>
              <a:lnSpc>
                <a:spcPct val="90000"/>
              </a:lnSpc>
            </a:pPr>
            <a:r>
              <a:rPr lang="fr-CA" dirty="0" smtClean="0">
                <a:latin typeface="Bookman Old Style" pitchFamily="18" charset="0"/>
              </a:rPr>
              <a:t>Coût: environ 125 millions de dollars US.</a:t>
            </a:r>
          </a:p>
          <a:p>
            <a:pPr>
              <a:lnSpc>
                <a:spcPct val="90000"/>
              </a:lnSpc>
            </a:pPr>
            <a:r>
              <a:rPr lang="fr-CA" dirty="0" smtClean="0">
                <a:latin typeface="Bookman Old Style" pitchFamily="18" charset="0"/>
              </a:rPr>
              <a:t>Problème causé par une erreur de transfert d’information entre une équipe au Colorado et une en Californie.</a:t>
            </a:r>
          </a:p>
          <a:p>
            <a:pPr>
              <a:lnSpc>
                <a:spcPct val="90000"/>
              </a:lnSpc>
            </a:pPr>
            <a:r>
              <a:rPr lang="fr-CA" dirty="0" smtClean="0">
                <a:latin typeface="Bookman Old Style" pitchFamily="18" charset="0"/>
              </a:rPr>
              <a:t>Une équipe utilisait le système de mesure </a:t>
            </a:r>
            <a:r>
              <a:rPr lang="fr-CA" b="1" dirty="0" smtClean="0">
                <a:solidFill>
                  <a:schemeClr val="accent2">
                    <a:lumMod val="75000"/>
                  </a:schemeClr>
                </a:solidFill>
                <a:latin typeface="Bookman Old Style" pitchFamily="18" charset="0"/>
              </a:rPr>
              <a:t>anglais</a:t>
            </a:r>
            <a:r>
              <a:rPr lang="fr-CA" dirty="0" smtClean="0">
                <a:latin typeface="Bookman Old Style" pitchFamily="18" charset="0"/>
              </a:rPr>
              <a:t> (pouces, pieds, livres…) alors que l’autre utilisait le système </a:t>
            </a:r>
            <a:r>
              <a:rPr lang="fr-CA" b="1" dirty="0" smtClean="0">
                <a:solidFill>
                  <a:schemeClr val="accent2">
                    <a:lumMod val="75000"/>
                  </a:schemeClr>
                </a:solidFill>
                <a:latin typeface="Bookman Old Style" pitchFamily="18" charset="0"/>
              </a:rPr>
              <a:t>métrique</a:t>
            </a:r>
            <a:r>
              <a:rPr lang="fr-CA" dirty="0" smtClean="0">
                <a:latin typeface="Bookman Old Style" pitchFamily="18" charset="0"/>
              </a:rPr>
              <a:t> pour une fonction clé de l’appareil…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94" name="Rectangle 10"/>
          <p:cNvSpPr>
            <a:spLocks noGrp="1" noChangeArrowheads="1"/>
          </p:cNvSpPr>
          <p:nvPr>
            <p:ph type="title"/>
          </p:nvPr>
        </p:nvSpPr>
        <p:spPr>
          <a:xfrm>
            <a:off x="395536" y="260648"/>
            <a:ext cx="8291264" cy="1080120"/>
          </a:xfrm>
        </p:spPr>
        <p:txBody>
          <a:bodyPr>
            <a:normAutofit/>
          </a:bodyPr>
          <a:lstStyle/>
          <a:p>
            <a:r>
              <a:rPr lang="fr-CA" dirty="0"/>
              <a:t>Évaluez ces exigences</a:t>
            </a:r>
          </a:p>
        </p:txBody>
      </p:sp>
      <p:sp>
        <p:nvSpPr>
          <p:cNvPr id="605195" name="Rectangle 11"/>
          <p:cNvSpPr>
            <a:spLocks noGrp="1" noChangeArrowheads="1"/>
          </p:cNvSpPr>
          <p:nvPr>
            <p:ph idx="1"/>
          </p:nvPr>
        </p:nvSpPr>
        <p:spPr>
          <a:xfrm>
            <a:off x="1066800" y="1600200"/>
            <a:ext cx="7467600" cy="4800600"/>
          </a:xfrm>
        </p:spPr>
        <p:txBody>
          <a:bodyPr/>
          <a:lstStyle/>
          <a:p>
            <a:pPr marL="533400" indent="-533400">
              <a:buFontTx/>
              <a:buAutoNum type="arabicPeriod"/>
            </a:pPr>
            <a:r>
              <a:rPr lang="fr-CA" sz="2400" dirty="0">
                <a:solidFill>
                  <a:srgbClr val="000000"/>
                </a:solidFill>
                <a:latin typeface="Times" pitchFamily="18" charset="0"/>
              </a:rPr>
              <a:t>Le système d’acquisition permet la saisie et le traitement rapide, convivial, et efficace des commandes.</a:t>
            </a:r>
            <a:br>
              <a:rPr lang="fr-CA" sz="2400" dirty="0">
                <a:solidFill>
                  <a:srgbClr val="000000"/>
                </a:solidFill>
                <a:latin typeface="Times" pitchFamily="18" charset="0"/>
              </a:rPr>
            </a:br>
            <a:endParaRPr lang="fr-CA" sz="2400" dirty="0">
              <a:solidFill>
                <a:srgbClr val="000000"/>
              </a:solidFill>
              <a:latin typeface="Times" pitchFamily="18" charset="0"/>
            </a:endParaRPr>
          </a:p>
          <a:p>
            <a:pPr marL="533400" indent="-533400">
              <a:buFontTx/>
              <a:buAutoNum type="arabicPeriod"/>
            </a:pPr>
            <a:r>
              <a:rPr lang="fr-CA" sz="2400" dirty="0">
                <a:solidFill>
                  <a:srgbClr val="000000"/>
                </a:solidFill>
                <a:latin typeface="Times" pitchFamily="18" charset="0"/>
              </a:rPr>
              <a:t>Factures et reçus doivent être faxés automatiquement la nuit, afin que les clients puissent les recevoir dès le matin.</a:t>
            </a:r>
            <a:br>
              <a:rPr lang="fr-CA" sz="2400" dirty="0">
                <a:solidFill>
                  <a:srgbClr val="000000"/>
                </a:solidFill>
                <a:latin typeface="Times" pitchFamily="18" charset="0"/>
              </a:rPr>
            </a:br>
            <a:endParaRPr lang="fr-CA" sz="2400" dirty="0">
              <a:solidFill>
                <a:srgbClr val="000000"/>
              </a:solidFill>
              <a:latin typeface="Times" pitchFamily="18" charset="0"/>
            </a:endParaRPr>
          </a:p>
          <a:p>
            <a:pPr marL="533400" indent="-533400">
              <a:buFontTx/>
              <a:buAutoNum type="arabicPeriod"/>
            </a:pPr>
            <a:r>
              <a:rPr lang="fr-CA" sz="2400" dirty="0">
                <a:solidFill>
                  <a:srgbClr val="000000"/>
                </a:solidFill>
                <a:latin typeface="Times" pitchFamily="18" charset="0"/>
              </a:rPr>
              <a:t>Le système doit pouvoir être mis à jour d’un seul coup.</a:t>
            </a:r>
          </a:p>
        </p:txBody>
      </p:sp>
      <p:sp>
        <p:nvSpPr>
          <p:cNvPr id="13" name="Footer Placeholder 3"/>
          <p:cNvSpPr>
            <a:spLocks noGrp="1"/>
          </p:cNvSpPr>
          <p:nvPr>
            <p:ph type="ftr" sz="quarter" idx="11"/>
          </p:nvPr>
        </p:nvSpPr>
        <p:spPr/>
        <p:txBody>
          <a:bodyPr/>
          <a:lstStyle/>
          <a:p>
            <a:r>
              <a:rPr lang="fr-CA" altLang="en-US"/>
              <a:t>Module 1: Fondements de l'ingénierie des exigences</a:t>
            </a:r>
          </a:p>
        </p:txBody>
      </p:sp>
      <p:sp>
        <p:nvSpPr>
          <p:cNvPr id="14" name="Slide Number Placeholder 4"/>
          <p:cNvSpPr>
            <a:spLocks noGrp="1"/>
          </p:cNvSpPr>
          <p:nvPr>
            <p:ph type="sldNum" sz="quarter" idx="12"/>
          </p:nvPr>
        </p:nvSpPr>
        <p:spPr/>
        <p:txBody>
          <a:bodyPr/>
          <a:lstStyle/>
          <a:p>
            <a:fld id="{C68DB03E-8145-4881-BF43-C7038D18B82D}" type="slidenum">
              <a:rPr lang="fr-CA" altLang="en-US"/>
              <a:pPr/>
              <a:t>30</a:t>
            </a:fld>
            <a:endParaRPr lang="fr-CA" altLang="en-US"/>
          </a:p>
        </p:txBody>
      </p:sp>
      <p:sp>
        <p:nvSpPr>
          <p:cNvPr id="605186" name="Oval 2"/>
          <p:cNvSpPr>
            <a:spLocks noChangeArrowheads="1"/>
          </p:cNvSpPr>
          <p:nvPr/>
        </p:nvSpPr>
        <p:spPr bwMode="auto">
          <a:xfrm>
            <a:off x="4724400" y="1638300"/>
            <a:ext cx="9906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wrap="none" anchor="ctr">
            <a:spAutoFit/>
          </a:bodyPr>
          <a:lstStyle/>
          <a:p>
            <a:endParaRPr lang="en-CA"/>
          </a:p>
        </p:txBody>
      </p:sp>
      <p:sp>
        <p:nvSpPr>
          <p:cNvPr id="605187" name="Oval 3"/>
          <p:cNvSpPr>
            <a:spLocks noChangeArrowheads="1"/>
          </p:cNvSpPr>
          <p:nvPr/>
        </p:nvSpPr>
        <p:spPr bwMode="auto">
          <a:xfrm>
            <a:off x="6705600" y="1638300"/>
            <a:ext cx="3810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5188" name="Oval 4"/>
          <p:cNvSpPr>
            <a:spLocks noChangeArrowheads="1"/>
          </p:cNvSpPr>
          <p:nvPr/>
        </p:nvSpPr>
        <p:spPr bwMode="auto">
          <a:xfrm>
            <a:off x="2895600" y="1981200"/>
            <a:ext cx="36576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5189" name="Oval 5"/>
          <p:cNvSpPr>
            <a:spLocks noChangeArrowheads="1"/>
          </p:cNvSpPr>
          <p:nvPr/>
        </p:nvSpPr>
        <p:spPr bwMode="auto">
          <a:xfrm>
            <a:off x="1600200" y="3124200"/>
            <a:ext cx="22098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5190" name="Oval 6"/>
          <p:cNvSpPr>
            <a:spLocks noChangeArrowheads="1"/>
          </p:cNvSpPr>
          <p:nvPr/>
        </p:nvSpPr>
        <p:spPr bwMode="auto">
          <a:xfrm>
            <a:off x="6477000" y="4724400"/>
            <a:ext cx="19812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5191" name="Oval 7"/>
          <p:cNvSpPr>
            <a:spLocks noChangeArrowheads="1"/>
          </p:cNvSpPr>
          <p:nvPr/>
        </p:nvSpPr>
        <p:spPr bwMode="auto">
          <a:xfrm>
            <a:off x="1600200" y="3505200"/>
            <a:ext cx="9144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5192" name="Oval 8"/>
          <p:cNvSpPr>
            <a:spLocks noChangeArrowheads="1"/>
          </p:cNvSpPr>
          <p:nvPr/>
        </p:nvSpPr>
        <p:spPr bwMode="auto">
          <a:xfrm>
            <a:off x="1628775" y="3886200"/>
            <a:ext cx="8382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5193" name="Rectangle 9"/>
          <p:cNvSpPr>
            <a:spLocks noChangeArrowheads="1"/>
          </p:cNvSpPr>
          <p:nvPr/>
        </p:nvSpPr>
        <p:spPr bwMode="auto">
          <a:xfrm>
            <a:off x="1019175" y="5929313"/>
            <a:ext cx="6659563" cy="715962"/>
          </a:xfrm>
          <a:prstGeom prst="rect">
            <a:avLst/>
          </a:prstGeom>
          <a:noFill/>
          <a:ln w="9525">
            <a:noFill/>
            <a:miter lim="800000"/>
            <a:headEnd/>
            <a:tailEnd/>
          </a:ln>
        </p:spPr>
        <p:txBody>
          <a:bodyPr/>
          <a:lstStyle/>
          <a:p>
            <a:endParaRPr lang="en-CA"/>
          </a:p>
        </p:txBody>
      </p:sp>
      <p:sp>
        <p:nvSpPr>
          <p:cNvPr id="605196" name="Rectangle 12"/>
          <p:cNvSpPr>
            <a:spLocks noChangeArrowheads="1"/>
          </p:cNvSpPr>
          <p:nvPr/>
        </p:nvSpPr>
        <p:spPr bwMode="auto">
          <a:xfrm>
            <a:off x="838200" y="1066800"/>
            <a:ext cx="8153400" cy="304800"/>
          </a:xfrm>
          <a:prstGeom prst="rect">
            <a:avLst/>
          </a:prstGeom>
          <a:noFill/>
          <a:ln w="9525">
            <a:noFill/>
            <a:miter lim="800000"/>
            <a:headEnd/>
            <a:tailEnd/>
          </a:ln>
        </p:spPr>
        <p:txBody>
          <a:bodyPr lIns="0" tIns="0" rIns="0" bIns="0">
            <a:spAutoFit/>
          </a:bodyPr>
          <a:lstStyle/>
          <a:p>
            <a:pPr algn="l"/>
            <a:r>
              <a:rPr lang="fr-CA" sz="2000">
                <a:latin typeface="Comic Sans MS" pitchFamily="66" charset="0"/>
              </a:rPr>
              <a:t>Suggérez des améliorations lorsque nécessaire.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51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51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5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6" grpId="0" animBg="1"/>
      <p:bldP spid="605187" grpId="0" animBg="1"/>
      <p:bldP spid="605188" grpId="0" animBg="1"/>
      <p:bldP spid="605189" grpId="0" animBg="1"/>
      <p:bldP spid="605190" grpId="0" animBg="1"/>
      <p:bldP spid="605191" grpId="0" animBg="1"/>
      <p:bldP spid="6051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42" name="Rectangle 10"/>
          <p:cNvSpPr>
            <a:spLocks noGrp="1" noChangeArrowheads="1"/>
          </p:cNvSpPr>
          <p:nvPr>
            <p:ph type="title"/>
          </p:nvPr>
        </p:nvSpPr>
        <p:spPr>
          <a:xfrm>
            <a:off x="323528" y="332656"/>
            <a:ext cx="8363272" cy="792088"/>
          </a:xfrm>
        </p:spPr>
        <p:txBody>
          <a:bodyPr>
            <a:normAutofit/>
          </a:bodyPr>
          <a:lstStyle/>
          <a:p>
            <a:r>
              <a:rPr lang="fr-CA" dirty="0"/>
              <a:t>Évaluez ces exigences</a:t>
            </a:r>
          </a:p>
        </p:txBody>
      </p:sp>
      <p:sp>
        <p:nvSpPr>
          <p:cNvPr id="607243" name="Rectangle 11"/>
          <p:cNvSpPr>
            <a:spLocks noGrp="1" noChangeArrowheads="1"/>
          </p:cNvSpPr>
          <p:nvPr>
            <p:ph idx="1"/>
          </p:nvPr>
        </p:nvSpPr>
        <p:spPr>
          <a:xfrm>
            <a:off x="1143000" y="1419225"/>
            <a:ext cx="7467600" cy="4800600"/>
          </a:xfrm>
        </p:spPr>
        <p:txBody>
          <a:bodyPr/>
          <a:lstStyle/>
          <a:p>
            <a:pPr marL="465138" indent="-465138">
              <a:buFontTx/>
              <a:buAutoNum type="arabicPeriod"/>
            </a:pPr>
            <a:r>
              <a:rPr lang="fr-CA" sz="2400">
                <a:solidFill>
                  <a:srgbClr val="000000"/>
                </a:solidFill>
                <a:latin typeface="Times" pitchFamily="18" charset="0"/>
              </a:rPr>
              <a:t>Le module d’Entrée des Commande doit être entièrement intégré au Système Intranet et les résultats doivent être emmagasinés dans l’enregistrement du client.</a:t>
            </a:r>
          </a:p>
          <a:p>
            <a:pPr marL="465138" indent="-465138">
              <a:buFontTx/>
              <a:buAutoNum type="arabicPeriod"/>
            </a:pPr>
            <a:endParaRPr lang="fr-CA" sz="2400">
              <a:solidFill>
                <a:srgbClr val="000000"/>
              </a:solidFill>
              <a:latin typeface="Times" pitchFamily="18" charset="0"/>
            </a:endParaRPr>
          </a:p>
          <a:p>
            <a:pPr marL="465138" indent="-465138">
              <a:buFontTx/>
              <a:buAutoNum type="arabicPeriod"/>
            </a:pPr>
            <a:r>
              <a:rPr lang="fr-CA" sz="2400">
                <a:solidFill>
                  <a:srgbClr val="000000"/>
                </a:solidFill>
                <a:latin typeface="Times" pitchFamily="18" charset="0"/>
              </a:rPr>
              <a:t>L’interface utilisateur doit être simple à utiliser.</a:t>
            </a:r>
          </a:p>
          <a:p>
            <a:pPr marL="465138" indent="-465138">
              <a:buFontTx/>
              <a:buAutoNum type="arabicPeriod"/>
            </a:pPr>
            <a:endParaRPr lang="fr-CA" sz="2400">
              <a:solidFill>
                <a:srgbClr val="000000"/>
              </a:solidFill>
              <a:latin typeface="Times" pitchFamily="18" charset="0"/>
            </a:endParaRPr>
          </a:p>
          <a:p>
            <a:pPr marL="465138" indent="-465138">
              <a:buFontTx/>
              <a:buAutoNum type="arabicPeriod"/>
            </a:pPr>
            <a:r>
              <a:rPr lang="fr-CA" sz="2400">
                <a:latin typeface="Times" pitchFamily="18" charset="0"/>
              </a:rPr>
              <a:t>Les données de l’utilisateur doivent autant que possible être obtenues automatiquement de l’estimé T&amp;M.</a:t>
            </a:r>
          </a:p>
        </p:txBody>
      </p:sp>
      <p:sp>
        <p:nvSpPr>
          <p:cNvPr id="13" name="Footer Placeholder 3"/>
          <p:cNvSpPr>
            <a:spLocks noGrp="1"/>
          </p:cNvSpPr>
          <p:nvPr>
            <p:ph type="ftr" sz="quarter" idx="11"/>
          </p:nvPr>
        </p:nvSpPr>
        <p:spPr/>
        <p:txBody>
          <a:bodyPr/>
          <a:lstStyle/>
          <a:p>
            <a:r>
              <a:rPr lang="fr-CA" altLang="en-US" dirty="0"/>
              <a:t>Module 1: Fondements de l'ingénierie des exigences</a:t>
            </a:r>
          </a:p>
        </p:txBody>
      </p:sp>
      <p:sp>
        <p:nvSpPr>
          <p:cNvPr id="14" name="Slide Number Placeholder 4"/>
          <p:cNvSpPr>
            <a:spLocks noGrp="1"/>
          </p:cNvSpPr>
          <p:nvPr>
            <p:ph type="sldNum" sz="quarter" idx="12"/>
          </p:nvPr>
        </p:nvSpPr>
        <p:spPr/>
        <p:txBody>
          <a:bodyPr/>
          <a:lstStyle/>
          <a:p>
            <a:fld id="{DA31200D-EF0F-4FF3-8630-AEA791C1B868}" type="slidenum">
              <a:rPr lang="fr-CA" altLang="en-US"/>
              <a:pPr/>
              <a:t>31</a:t>
            </a:fld>
            <a:endParaRPr lang="fr-CA" altLang="en-US"/>
          </a:p>
        </p:txBody>
      </p:sp>
      <p:sp>
        <p:nvSpPr>
          <p:cNvPr id="607234" name="Oval 2"/>
          <p:cNvSpPr>
            <a:spLocks noChangeArrowheads="1"/>
          </p:cNvSpPr>
          <p:nvPr/>
        </p:nvSpPr>
        <p:spPr bwMode="auto">
          <a:xfrm>
            <a:off x="1504950" y="1790700"/>
            <a:ext cx="26670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7235" name="Oval 3"/>
          <p:cNvSpPr>
            <a:spLocks noChangeArrowheads="1"/>
          </p:cNvSpPr>
          <p:nvPr/>
        </p:nvSpPr>
        <p:spPr bwMode="auto">
          <a:xfrm>
            <a:off x="6553200" y="1828800"/>
            <a:ext cx="3810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7236" name="Oval 4"/>
          <p:cNvSpPr>
            <a:spLocks noChangeArrowheads="1"/>
          </p:cNvSpPr>
          <p:nvPr/>
        </p:nvSpPr>
        <p:spPr bwMode="auto">
          <a:xfrm>
            <a:off x="5448300" y="3419475"/>
            <a:ext cx="20574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7237" name="Oval 5"/>
          <p:cNvSpPr>
            <a:spLocks noChangeArrowheads="1"/>
          </p:cNvSpPr>
          <p:nvPr/>
        </p:nvSpPr>
        <p:spPr bwMode="auto">
          <a:xfrm>
            <a:off x="6096000" y="4267200"/>
            <a:ext cx="25146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anchor="ctr">
            <a:spAutoFit/>
          </a:bodyPr>
          <a:lstStyle/>
          <a:p>
            <a:endParaRPr lang="en-CA"/>
          </a:p>
        </p:txBody>
      </p:sp>
      <p:sp>
        <p:nvSpPr>
          <p:cNvPr id="607238" name="Oval 6"/>
          <p:cNvSpPr>
            <a:spLocks noChangeArrowheads="1"/>
          </p:cNvSpPr>
          <p:nvPr/>
        </p:nvSpPr>
        <p:spPr bwMode="auto">
          <a:xfrm>
            <a:off x="6858000" y="4648200"/>
            <a:ext cx="990600" cy="457200"/>
          </a:xfrm>
          <a:prstGeom prst="ellipse">
            <a:avLst/>
          </a:prstGeom>
          <a:gradFill rotWithShape="1">
            <a:gsLst>
              <a:gs pos="0">
                <a:srgbClr val="FF9966">
                  <a:alpha val="62000"/>
                </a:srgbClr>
              </a:gs>
              <a:gs pos="100000">
                <a:srgbClr val="FF9966">
                  <a:gamma/>
                  <a:shade val="46275"/>
                  <a:invGamma/>
                  <a:alpha val="25999"/>
                </a:srgbClr>
              </a:gs>
            </a:gsLst>
            <a:lin ang="5400000" scaled="1"/>
          </a:gradFill>
          <a:ln w="9525" algn="ctr">
            <a:solidFill>
              <a:schemeClr val="tx1"/>
            </a:solidFill>
            <a:round/>
            <a:headEnd/>
            <a:tailEnd/>
          </a:ln>
          <a:effectLst/>
        </p:spPr>
        <p:txBody>
          <a:bodyPr wrap="none" anchor="ctr">
            <a:spAutoFit/>
          </a:bodyPr>
          <a:lstStyle/>
          <a:p>
            <a:endParaRPr lang="en-CA"/>
          </a:p>
        </p:txBody>
      </p:sp>
      <p:sp>
        <p:nvSpPr>
          <p:cNvPr id="607239" name="Rectangle 7"/>
          <p:cNvSpPr>
            <a:spLocks noChangeArrowheads="1"/>
          </p:cNvSpPr>
          <p:nvPr/>
        </p:nvSpPr>
        <p:spPr bwMode="auto">
          <a:xfrm>
            <a:off x="1019175" y="5929313"/>
            <a:ext cx="6659563" cy="715962"/>
          </a:xfrm>
          <a:prstGeom prst="rect">
            <a:avLst/>
          </a:prstGeom>
          <a:noFill/>
          <a:ln w="9525">
            <a:noFill/>
            <a:miter lim="800000"/>
            <a:headEnd/>
            <a:tailEnd/>
          </a:ln>
        </p:spPr>
        <p:txBody>
          <a:bodyPr/>
          <a:lstStyle/>
          <a:p>
            <a:endParaRPr lang="en-CA"/>
          </a:p>
        </p:txBody>
      </p:sp>
      <p:sp>
        <p:nvSpPr>
          <p:cNvPr id="607240" name="Rectangle 8"/>
          <p:cNvSpPr>
            <a:spLocks noChangeArrowheads="1"/>
          </p:cNvSpPr>
          <p:nvPr/>
        </p:nvSpPr>
        <p:spPr bwMode="auto">
          <a:xfrm>
            <a:off x="2611438" y="5334000"/>
            <a:ext cx="4937125" cy="365125"/>
          </a:xfrm>
          <a:prstGeom prst="rect">
            <a:avLst/>
          </a:prstGeom>
          <a:noFill/>
          <a:ln w="9525">
            <a:noFill/>
            <a:miter lim="800000"/>
            <a:headEnd/>
            <a:tailEnd/>
          </a:ln>
        </p:spPr>
        <p:txBody>
          <a:bodyPr wrap="none" lIns="0" tIns="0" rIns="0" bIns="0">
            <a:spAutoFit/>
          </a:bodyPr>
          <a:lstStyle/>
          <a:p>
            <a:pPr algn="l"/>
            <a:r>
              <a:rPr lang="fr-FR" sz="2400" b="1">
                <a:latin typeface="Comic Sans MS" pitchFamily="66" charset="0"/>
              </a:rPr>
              <a:t>N’oubliez pas les questions clés -</a:t>
            </a:r>
            <a:endParaRPr lang="fr-FR" sz="3200">
              <a:latin typeface="Comic Sans MS" pitchFamily="66" charset="0"/>
            </a:endParaRPr>
          </a:p>
        </p:txBody>
      </p:sp>
      <p:sp>
        <p:nvSpPr>
          <p:cNvPr id="607241" name="Rectangle 9"/>
          <p:cNvSpPr>
            <a:spLocks noChangeArrowheads="1"/>
          </p:cNvSpPr>
          <p:nvPr/>
        </p:nvSpPr>
        <p:spPr bwMode="auto">
          <a:xfrm>
            <a:off x="1828800" y="5721350"/>
            <a:ext cx="6232525" cy="365125"/>
          </a:xfrm>
          <a:prstGeom prst="rect">
            <a:avLst/>
          </a:prstGeom>
          <a:noFill/>
          <a:ln w="9525">
            <a:noFill/>
            <a:miter lim="800000"/>
            <a:headEnd/>
            <a:tailEnd/>
          </a:ln>
        </p:spPr>
        <p:txBody>
          <a:bodyPr wrap="none" lIns="0" tIns="0" rIns="0" bIns="0">
            <a:spAutoFit/>
          </a:bodyPr>
          <a:lstStyle/>
          <a:p>
            <a:pPr algn="l"/>
            <a:r>
              <a:rPr lang="fr-FR" sz="2400" b="1">
                <a:latin typeface="Comic Sans MS" pitchFamily="66" charset="0"/>
              </a:rPr>
              <a:t> “Pourquoi?” ou “Quel est le but de ceci?”</a:t>
            </a:r>
            <a:endParaRPr lang="fr-FR" sz="3200">
              <a:latin typeface="Comic Sans MS" pitchFamily="66" charset="0"/>
            </a:endParaRPr>
          </a:p>
        </p:txBody>
      </p:sp>
      <p:sp>
        <p:nvSpPr>
          <p:cNvPr id="607245" name="Rectangle 13"/>
          <p:cNvSpPr>
            <a:spLocks noChangeArrowheads="1"/>
          </p:cNvSpPr>
          <p:nvPr/>
        </p:nvSpPr>
        <p:spPr bwMode="auto">
          <a:xfrm>
            <a:off x="838200" y="1066800"/>
            <a:ext cx="8153400" cy="304800"/>
          </a:xfrm>
          <a:prstGeom prst="rect">
            <a:avLst/>
          </a:prstGeom>
          <a:noFill/>
          <a:ln w="9525">
            <a:noFill/>
            <a:miter lim="800000"/>
            <a:headEnd/>
            <a:tailEnd/>
          </a:ln>
        </p:spPr>
        <p:txBody>
          <a:bodyPr lIns="0" tIns="0" rIns="0" bIns="0">
            <a:spAutoFit/>
          </a:bodyPr>
          <a:lstStyle/>
          <a:p>
            <a:pPr algn="l"/>
            <a:r>
              <a:rPr lang="fr-CA" sz="2000">
                <a:latin typeface="Comic Sans MS" pitchFamily="66" charset="0"/>
              </a:rPr>
              <a:t>Suggérez des améliorations lorsque nécessaire.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7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7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7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72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7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4" grpId="0" animBg="1"/>
      <p:bldP spid="607235" grpId="0" animBg="1"/>
      <p:bldP spid="607236" grpId="0" animBg="1"/>
      <p:bldP spid="607237" grpId="0" animBg="1"/>
      <p:bldP spid="6072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fr-CA" dirty="0" smtClean="0">
                <a:latin typeface="Bookman Old Style" pitchFamily="18" charset="0"/>
              </a:rPr>
              <a:t>GIRES</a:t>
            </a:r>
          </a:p>
        </p:txBody>
      </p:sp>
      <p:sp>
        <p:nvSpPr>
          <p:cNvPr id="9221" name="Rectangle 3"/>
          <p:cNvSpPr>
            <a:spLocks noGrp="1" noChangeArrowheads="1"/>
          </p:cNvSpPr>
          <p:nvPr>
            <p:ph idx="1"/>
          </p:nvPr>
        </p:nvSpPr>
        <p:spPr/>
        <p:txBody>
          <a:bodyPr/>
          <a:lstStyle/>
          <a:p>
            <a:pPr>
              <a:lnSpc>
                <a:spcPct val="90000"/>
              </a:lnSpc>
            </a:pPr>
            <a:r>
              <a:rPr lang="fr-CA" sz="2400" dirty="0" smtClean="0">
                <a:latin typeface="Bookman Old Style" pitchFamily="18" charset="0"/>
              </a:rPr>
              <a:t>Projet de 8 ans du gouvernement du Québec, commencé en 1998.</a:t>
            </a:r>
          </a:p>
          <a:p>
            <a:pPr>
              <a:lnSpc>
                <a:spcPct val="90000"/>
              </a:lnSpc>
            </a:pPr>
            <a:r>
              <a:rPr lang="fr-CA" sz="2400" dirty="0" smtClean="0">
                <a:latin typeface="Bookman Old Style" pitchFamily="18" charset="0"/>
              </a:rPr>
              <a:t>GIRES, ou </a:t>
            </a:r>
            <a:r>
              <a:rPr lang="fr-CA" sz="2400" i="1" dirty="0" smtClean="0">
                <a:latin typeface="Bookman Old Style" pitchFamily="18" charset="0"/>
              </a:rPr>
              <a:t>Gestion intégrée des ressources</a:t>
            </a:r>
            <a:r>
              <a:rPr lang="fr-CA" sz="2400" dirty="0" smtClean="0">
                <a:latin typeface="Bookman Old Style" pitchFamily="18" charset="0"/>
              </a:rPr>
              <a:t>, consiste à implanter dans l'administration publique les pratiques les plus efficaces de gestion en ressources humaines, matérielles et financières. Ces pratiques seront appuyées par le progiciel de gestion intégré (PGI) de la firme Oracle.</a:t>
            </a:r>
          </a:p>
          <a:p>
            <a:pPr>
              <a:lnSpc>
                <a:spcPct val="90000"/>
              </a:lnSpc>
            </a:pPr>
            <a:r>
              <a:rPr lang="fr-CA" sz="2400" dirty="0" smtClean="0">
                <a:latin typeface="Bookman Old Style" pitchFamily="18" charset="0"/>
              </a:rPr>
              <a:t>Budget: 80 millions de dollars.</a:t>
            </a:r>
          </a:p>
        </p:txBody>
      </p:sp>
      <p:sp>
        <p:nvSpPr>
          <p:cNvPr id="9218" name="Footer Placeholder 3"/>
          <p:cNvSpPr>
            <a:spLocks noGrp="1"/>
          </p:cNvSpPr>
          <p:nvPr>
            <p:ph type="ftr" sz="quarter" idx="11"/>
          </p:nvPr>
        </p:nvSpPr>
        <p:spPr>
          <a:noFill/>
        </p:spPr>
        <p:txBody>
          <a:bodyPr/>
          <a:lstStyle/>
          <a:p>
            <a:r>
              <a:rPr lang="fr-CA" altLang="en-US">
                <a:latin typeface="Times" pitchFamily="18" charset="0"/>
              </a:rPr>
              <a:t>Module 1 : Fondements de l'ingénierie des exigences</a:t>
            </a:r>
          </a:p>
        </p:txBody>
      </p:sp>
      <p:sp>
        <p:nvSpPr>
          <p:cNvPr id="9219" name="Slide Number Placeholder 4"/>
          <p:cNvSpPr>
            <a:spLocks noGrp="1"/>
          </p:cNvSpPr>
          <p:nvPr>
            <p:ph type="sldNum" sz="quarter" idx="12"/>
          </p:nvPr>
        </p:nvSpPr>
        <p:spPr>
          <a:noFill/>
        </p:spPr>
        <p:txBody>
          <a:bodyPr/>
          <a:lstStyle/>
          <a:p>
            <a:fld id="{04FCA983-6A72-4F1E-9EA2-4776C9C1F86F}" type="slidenum">
              <a:rPr lang="fr-CA" altLang="en-US">
                <a:latin typeface="Times" pitchFamily="18" charset="0"/>
              </a:rPr>
              <a:pPr/>
              <a:t>4</a:t>
            </a:fld>
            <a:endParaRPr lang="fr-CA" altLang="en-US">
              <a:latin typeface="Times"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fr-CA" dirty="0" smtClean="0">
                <a:latin typeface="Bookman Old Style" pitchFamily="18" charset="0"/>
              </a:rPr>
              <a:t>Impact prévu de GIRES</a:t>
            </a:r>
          </a:p>
        </p:txBody>
      </p:sp>
      <p:sp>
        <p:nvSpPr>
          <p:cNvPr id="10245" name="Rectangle 3"/>
          <p:cNvSpPr>
            <a:spLocks noGrp="1" noChangeArrowheads="1"/>
          </p:cNvSpPr>
          <p:nvPr>
            <p:ph idx="1"/>
          </p:nvPr>
        </p:nvSpPr>
        <p:spPr/>
        <p:txBody>
          <a:bodyPr/>
          <a:lstStyle/>
          <a:p>
            <a:pPr>
              <a:lnSpc>
                <a:spcPct val="90000"/>
              </a:lnSpc>
            </a:pPr>
            <a:r>
              <a:rPr lang="fr-CA" sz="2400" dirty="0" smtClean="0">
                <a:latin typeface="Bookman Old Style" pitchFamily="18" charset="0"/>
              </a:rPr>
              <a:t>GIRES touchera :</a:t>
            </a:r>
          </a:p>
          <a:p>
            <a:pPr lvl="1">
              <a:lnSpc>
                <a:spcPct val="90000"/>
              </a:lnSpc>
            </a:pPr>
            <a:r>
              <a:rPr lang="fr-CA" sz="2000" dirty="0" smtClean="0">
                <a:latin typeface="Bookman Old Style" pitchFamily="18" charset="0"/>
              </a:rPr>
              <a:t>plus de 68 000 employés de l’État</a:t>
            </a:r>
          </a:p>
          <a:p>
            <a:pPr lvl="1">
              <a:lnSpc>
                <a:spcPct val="90000"/>
              </a:lnSpc>
            </a:pPr>
            <a:r>
              <a:rPr lang="fr-CA" sz="2000" dirty="0" smtClean="0">
                <a:latin typeface="Bookman Old Style" pitchFamily="18" charset="0"/>
              </a:rPr>
              <a:t>près de 140 ministères et organismes</a:t>
            </a:r>
          </a:p>
          <a:p>
            <a:pPr>
              <a:lnSpc>
                <a:spcPct val="90000"/>
              </a:lnSpc>
            </a:pPr>
            <a:r>
              <a:rPr lang="fr-CA" sz="2400" dirty="0" smtClean="0">
                <a:latin typeface="Bookman Old Style" pitchFamily="18" charset="0"/>
              </a:rPr>
              <a:t>GIRES remplacera :</a:t>
            </a:r>
          </a:p>
          <a:p>
            <a:pPr lvl="1">
              <a:lnSpc>
                <a:spcPct val="90000"/>
              </a:lnSpc>
            </a:pPr>
            <a:r>
              <a:rPr lang="fr-CA" sz="2000" dirty="0" smtClean="0">
                <a:latin typeface="Bookman Old Style" pitchFamily="18" charset="0"/>
              </a:rPr>
              <a:t>les systèmes SAGIP et SYGBEC</a:t>
            </a:r>
          </a:p>
          <a:p>
            <a:pPr lvl="1">
              <a:lnSpc>
                <a:spcPct val="90000"/>
              </a:lnSpc>
            </a:pPr>
            <a:r>
              <a:rPr lang="fr-CA" sz="2000" dirty="0" smtClean="0">
                <a:latin typeface="Bookman Old Style" pitchFamily="18" charset="0"/>
              </a:rPr>
              <a:t>plus de 1000 systèmes ministériels</a:t>
            </a:r>
          </a:p>
          <a:p>
            <a:pPr>
              <a:lnSpc>
                <a:spcPct val="90000"/>
              </a:lnSpc>
            </a:pPr>
            <a:r>
              <a:rPr lang="fr-CA" sz="2400" dirty="0" smtClean="0">
                <a:latin typeface="Bookman Old Style" pitchFamily="18" charset="0"/>
              </a:rPr>
              <a:t>GIRES sera installé dans toutes les régions du Québec</a:t>
            </a:r>
          </a:p>
          <a:p>
            <a:pPr>
              <a:lnSpc>
                <a:spcPct val="90000"/>
              </a:lnSpc>
            </a:pPr>
            <a:r>
              <a:rPr lang="fr-CA" sz="2400" dirty="0" smtClean="0">
                <a:latin typeface="Bookman Old Style" pitchFamily="18" charset="0"/>
              </a:rPr>
              <a:t>GIRES sera « le plus important chantier informatique jamais entrepris au Québec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fr-CA" dirty="0" smtClean="0">
                <a:latin typeface="Bookman Old Style" pitchFamily="18" charset="0"/>
              </a:rPr>
              <a:t>Dérapage…</a:t>
            </a:r>
          </a:p>
        </p:txBody>
      </p:sp>
      <p:sp>
        <p:nvSpPr>
          <p:cNvPr id="65539" name="Rectangle 3"/>
          <p:cNvSpPr>
            <a:spLocks noGrp="1" noChangeArrowheads="1"/>
          </p:cNvSpPr>
          <p:nvPr>
            <p:ph idx="1"/>
          </p:nvPr>
        </p:nvSpPr>
        <p:spPr/>
        <p:txBody>
          <a:bodyPr/>
          <a:lstStyle/>
          <a:p>
            <a:pPr>
              <a:lnSpc>
                <a:spcPct val="90000"/>
              </a:lnSpc>
            </a:pPr>
            <a:r>
              <a:rPr lang="fr-CA" sz="2400" dirty="0" smtClean="0">
                <a:latin typeface="Bookman Old Style" pitchFamily="18" charset="0"/>
              </a:rPr>
              <a:t>Ce qui devait être une opération peu coûteuse et efficace est devenu un véritable fiasco financier. </a:t>
            </a:r>
          </a:p>
          <a:p>
            <a:pPr>
              <a:lnSpc>
                <a:spcPct val="90000"/>
              </a:lnSpc>
            </a:pPr>
            <a:r>
              <a:rPr lang="fr-CA" sz="2400" dirty="0" smtClean="0">
                <a:latin typeface="Bookman Old Style" pitchFamily="18" charset="0"/>
              </a:rPr>
              <a:t>Projet d’une durée de 8 ans: Défi de maintenir le rythme et de </a:t>
            </a:r>
            <a:r>
              <a:rPr lang="fr-CA" sz="2400" b="1" dirty="0" smtClean="0">
                <a:solidFill>
                  <a:srgbClr val="FF9966"/>
                </a:solidFill>
                <a:latin typeface="Bookman Old Style" pitchFamily="18" charset="0"/>
              </a:rPr>
              <a:t>gérer le changement</a:t>
            </a:r>
            <a:r>
              <a:rPr lang="fr-CA" sz="2400" dirty="0" smtClean="0">
                <a:latin typeface="Bookman Old Style" pitchFamily="18" charset="0"/>
              </a:rPr>
              <a:t>.</a:t>
            </a:r>
          </a:p>
          <a:p>
            <a:pPr>
              <a:lnSpc>
                <a:spcPct val="90000"/>
              </a:lnSpc>
            </a:pPr>
            <a:r>
              <a:rPr lang="fr-CA" sz="2400" dirty="0" smtClean="0">
                <a:latin typeface="Bookman Old Style" pitchFamily="18" charset="0"/>
              </a:rPr>
              <a:t>Après 5 ans, les coûts avoisinaient les </a:t>
            </a:r>
            <a:r>
              <a:rPr lang="fr-CA" sz="2400" b="1" dirty="0" smtClean="0">
                <a:latin typeface="Bookman Old Style" pitchFamily="18" charset="0"/>
              </a:rPr>
              <a:t>400 millions de dollars</a:t>
            </a:r>
            <a:r>
              <a:rPr lang="fr-CA" sz="2400" dirty="0" smtClean="0">
                <a:latin typeface="Bookman Old Style" pitchFamily="18" charset="0"/>
              </a:rPr>
              <a:t> et les retards s'accumulaient..</a:t>
            </a:r>
          </a:p>
          <a:p>
            <a:pPr>
              <a:lnSpc>
                <a:spcPct val="90000"/>
              </a:lnSpc>
            </a:pPr>
            <a:r>
              <a:rPr lang="fr-CA" sz="2400" dirty="0" smtClean="0">
                <a:latin typeface="Bookman Old Style" pitchFamily="18" charset="0"/>
              </a:rPr>
              <a:t>Le projet est abandonné en 2003, le gouvernement préférant investir dans les programmes sociaux.</a:t>
            </a:r>
          </a:p>
          <a:p>
            <a:pPr>
              <a:lnSpc>
                <a:spcPct val="90000"/>
              </a:lnSpc>
            </a:pPr>
            <a:r>
              <a:rPr lang="fr-CA" sz="2400" dirty="0" smtClean="0">
                <a:latin typeface="Bookman Old Style" pitchFamily="18" charset="0"/>
              </a:rPr>
              <a:t>Source (vidéo)</a:t>
            </a:r>
          </a:p>
          <a:p>
            <a:pPr lvl="1">
              <a:lnSpc>
                <a:spcPct val="90000"/>
              </a:lnSpc>
            </a:pPr>
            <a:r>
              <a:rPr lang="fr-CA" sz="1400" dirty="0" smtClean="0">
                <a:latin typeface="Bookman Old Style" pitchFamily="18" charset="0"/>
                <a:hlinkClick r:id="rId3"/>
              </a:rPr>
              <a:t>http://radio-canada.ca/nouvelles/Index/nouvelles/200303/04/012-GIRES.shtml</a:t>
            </a:r>
            <a:r>
              <a:rPr lang="fr-CA" sz="1400" dirty="0" smtClean="0">
                <a:latin typeface="Bookman Old Styl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fontScale="90000"/>
          </a:bodyPr>
          <a:lstStyle/>
          <a:p>
            <a:r>
              <a:rPr lang="fr-CA" dirty="0" smtClean="0">
                <a:latin typeface="Bookman Old Style" pitchFamily="18" charset="0"/>
              </a:rPr>
              <a:t>Programme canadien de contrôle des armes à feux</a:t>
            </a:r>
          </a:p>
        </p:txBody>
      </p:sp>
      <p:sp>
        <p:nvSpPr>
          <p:cNvPr id="12293" name="Rectangle 3"/>
          <p:cNvSpPr>
            <a:spLocks noGrp="1" noChangeArrowheads="1"/>
          </p:cNvSpPr>
          <p:nvPr>
            <p:ph idx="1"/>
          </p:nvPr>
        </p:nvSpPr>
        <p:spPr/>
        <p:txBody>
          <a:bodyPr/>
          <a:lstStyle/>
          <a:p>
            <a:pPr>
              <a:lnSpc>
                <a:spcPct val="90000"/>
              </a:lnSpc>
            </a:pPr>
            <a:r>
              <a:rPr lang="fr-CA" sz="2400" dirty="0" smtClean="0">
                <a:latin typeface="Bookman Old Style" pitchFamily="18" charset="0"/>
              </a:rPr>
              <a:t>Ce fameux programme devait coûter </a:t>
            </a:r>
            <a:r>
              <a:rPr lang="fr-CA" sz="2400" b="1" dirty="0" smtClean="0">
                <a:solidFill>
                  <a:srgbClr val="FF9966"/>
                </a:solidFill>
                <a:latin typeface="Bookman Old Style" pitchFamily="18" charset="0"/>
              </a:rPr>
              <a:t>2 millions de dollars</a:t>
            </a:r>
            <a:r>
              <a:rPr lang="fr-CA" sz="2400" dirty="0" smtClean="0">
                <a:latin typeface="Bookman Old Style" pitchFamily="18" charset="0"/>
              </a:rPr>
              <a:t>. (119M$ de coûts, 117M$ de revenus) </a:t>
            </a:r>
          </a:p>
          <a:p>
            <a:pPr>
              <a:lnSpc>
                <a:spcPct val="90000"/>
              </a:lnSpc>
            </a:pPr>
            <a:r>
              <a:rPr lang="fr-CA" sz="2400" dirty="0" smtClean="0">
                <a:latin typeface="Bookman Old Style" pitchFamily="18" charset="0"/>
              </a:rPr>
              <a:t>C’est ce qu’on disait aux contribuables, lors de l’adoption de la loi en 1995.  </a:t>
            </a:r>
          </a:p>
          <a:p>
            <a:pPr>
              <a:lnSpc>
                <a:spcPct val="90000"/>
              </a:lnSpc>
            </a:pPr>
            <a:endParaRPr lang="fr-CA" sz="1800" dirty="0" smtClean="0"/>
          </a:p>
          <a:p>
            <a:pPr>
              <a:lnSpc>
                <a:spcPct val="90000"/>
              </a:lnSpc>
            </a:pPr>
            <a:endParaRPr lang="fr-CA" sz="1800" dirty="0" smtClean="0"/>
          </a:p>
          <a:p>
            <a:pPr>
              <a:lnSpc>
                <a:spcPct val="90000"/>
              </a:lnSpc>
            </a:pPr>
            <a:endParaRPr lang="fr-CA" sz="1800" dirty="0" smtClean="0"/>
          </a:p>
          <a:p>
            <a:pPr>
              <a:lnSpc>
                <a:spcPct val="90000"/>
              </a:lnSpc>
            </a:pPr>
            <a:endParaRPr lang="fr-CA" sz="1800" dirty="0" smtClean="0"/>
          </a:p>
          <a:p>
            <a:pPr>
              <a:lnSpc>
                <a:spcPct val="90000"/>
              </a:lnSpc>
            </a:pPr>
            <a:endParaRPr lang="fr-CA" sz="1800" dirty="0" smtClean="0"/>
          </a:p>
          <a:p>
            <a:pPr algn="ctr">
              <a:lnSpc>
                <a:spcPct val="90000"/>
              </a:lnSpc>
              <a:buFontTx/>
              <a:buNone/>
            </a:pPr>
            <a:endParaRPr lang="fr-CA" sz="1800" dirty="0" smtClean="0"/>
          </a:p>
          <a:p>
            <a:pPr algn="ctr">
              <a:lnSpc>
                <a:spcPct val="90000"/>
              </a:lnSpc>
              <a:buFontTx/>
              <a:buNone/>
            </a:pPr>
            <a:endParaRPr lang="fr-CA" sz="1800" dirty="0" smtClean="0"/>
          </a:p>
          <a:p>
            <a:pPr algn="ctr">
              <a:lnSpc>
                <a:spcPct val="90000"/>
              </a:lnSpc>
              <a:buFontTx/>
              <a:buNone/>
            </a:pPr>
            <a:endParaRPr lang="fr-CA" sz="1800" dirty="0" smtClean="0"/>
          </a:p>
          <a:p>
            <a:pPr algn="ctr">
              <a:lnSpc>
                <a:spcPct val="90000"/>
              </a:lnSpc>
              <a:buFontTx/>
              <a:buNone/>
            </a:pPr>
            <a:r>
              <a:rPr lang="fr-CA" sz="1800" dirty="0" smtClean="0">
                <a:hlinkClick r:id="rId3"/>
              </a:rPr>
              <a:t>http://radio-canada.ca/actualite/zonelibre/04-02/registre_armes.asp</a:t>
            </a:r>
            <a:endParaRPr lang="fr-CA" sz="1800" dirty="0" smtClean="0"/>
          </a:p>
        </p:txBody>
      </p:sp>
      <p:pic>
        <p:nvPicPr>
          <p:cNvPr id="12294" name="Picture 4" descr="gun4"/>
          <p:cNvPicPr>
            <a:picLocks noChangeAspect="1" noChangeArrowheads="1"/>
          </p:cNvPicPr>
          <p:nvPr/>
        </p:nvPicPr>
        <p:blipFill>
          <a:blip r:embed="rId4" cstate="print"/>
          <a:srcRect/>
          <a:stretch>
            <a:fillRect/>
          </a:stretch>
        </p:blipFill>
        <p:spPr bwMode="auto">
          <a:xfrm>
            <a:off x="2699792" y="3717032"/>
            <a:ext cx="28956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fr-CA" dirty="0" smtClean="0">
                <a:latin typeface="Bookman Old Style" pitchFamily="18" charset="0"/>
              </a:rPr>
              <a:t>Progression des dépenses…</a:t>
            </a:r>
          </a:p>
        </p:txBody>
      </p:sp>
      <p:sp>
        <p:nvSpPr>
          <p:cNvPr id="69635" name="Rectangle 3"/>
          <p:cNvSpPr>
            <a:spLocks noGrp="1" noChangeArrowheads="1"/>
          </p:cNvSpPr>
          <p:nvPr>
            <p:ph idx="1"/>
          </p:nvPr>
        </p:nvSpPr>
        <p:spPr/>
        <p:txBody>
          <a:bodyPr/>
          <a:lstStyle/>
          <a:p>
            <a:pPr>
              <a:lnSpc>
                <a:spcPct val="80000"/>
              </a:lnSpc>
            </a:pPr>
            <a:r>
              <a:rPr lang="fr-CA" sz="2400" dirty="0" smtClean="0">
                <a:latin typeface="Bookman Old Style" pitchFamily="18" charset="0"/>
              </a:rPr>
              <a:t>Mais en 1995, les dépenses se chiffraient à 85 millions de dollars. </a:t>
            </a:r>
          </a:p>
          <a:p>
            <a:pPr>
              <a:lnSpc>
                <a:spcPct val="80000"/>
              </a:lnSpc>
            </a:pPr>
            <a:r>
              <a:rPr lang="fr-CA" sz="2400" dirty="0" smtClean="0">
                <a:latin typeface="Bookman Old Style" pitchFamily="18" charset="0"/>
              </a:rPr>
              <a:t>En 2000 : 327 millions de dollars. </a:t>
            </a:r>
          </a:p>
          <a:p>
            <a:pPr>
              <a:lnSpc>
                <a:spcPct val="80000"/>
              </a:lnSpc>
            </a:pPr>
            <a:r>
              <a:rPr lang="fr-CA" sz="2400" dirty="0" smtClean="0">
                <a:latin typeface="Bookman Old Style" pitchFamily="18" charset="0"/>
              </a:rPr>
              <a:t>En 2002 : 688 millions de dollars.</a:t>
            </a:r>
          </a:p>
          <a:p>
            <a:pPr>
              <a:lnSpc>
                <a:spcPct val="80000"/>
              </a:lnSpc>
            </a:pPr>
            <a:endParaRPr lang="fr-CA" sz="2400" dirty="0" smtClean="0">
              <a:latin typeface="Bookman Old Style" pitchFamily="18" charset="0"/>
            </a:endParaRPr>
          </a:p>
          <a:p>
            <a:pPr>
              <a:lnSpc>
                <a:spcPct val="80000"/>
              </a:lnSpc>
            </a:pPr>
            <a:r>
              <a:rPr lang="fr-CA" sz="2400" dirty="0" smtClean="0">
                <a:latin typeface="Bookman Old Style" pitchFamily="18" charset="0"/>
              </a:rPr>
              <a:t>Plusieurs imprévus non informatique:</a:t>
            </a:r>
          </a:p>
          <a:p>
            <a:pPr lvl="1">
              <a:lnSpc>
                <a:spcPct val="80000"/>
              </a:lnSpc>
            </a:pPr>
            <a:r>
              <a:rPr lang="fr-CA" sz="2000" dirty="0" smtClean="0">
                <a:latin typeface="Bookman Old Style" pitchFamily="18" charset="0"/>
              </a:rPr>
              <a:t>Frais de bataille juridique</a:t>
            </a:r>
          </a:p>
          <a:p>
            <a:pPr lvl="1">
              <a:lnSpc>
                <a:spcPct val="80000"/>
              </a:lnSpc>
            </a:pPr>
            <a:r>
              <a:rPr lang="fr-CA" sz="2000" dirty="0" smtClean="0">
                <a:latin typeface="Bookman Old Style" pitchFamily="18" charset="0"/>
              </a:rPr>
              <a:t>Scandales au niveau des achats de matériel</a:t>
            </a:r>
          </a:p>
          <a:p>
            <a:pPr lvl="1">
              <a:lnSpc>
                <a:spcPct val="80000"/>
              </a:lnSpc>
            </a:pPr>
            <a:r>
              <a:rPr lang="fr-CA" sz="2000" dirty="0" smtClean="0">
                <a:latin typeface="Bookman Old Style" pitchFamily="18" charset="0"/>
              </a:rPr>
              <a:t>Frais de voyage indécents</a:t>
            </a:r>
          </a:p>
          <a:p>
            <a:pPr lvl="1">
              <a:lnSpc>
                <a:spcPct val="80000"/>
              </a:lnSpc>
            </a:pPr>
            <a:r>
              <a:rPr lang="fr-CA" sz="2000" dirty="0" smtClean="0">
                <a:latin typeface="Bookman Old Style" pitchFamily="18" charset="0"/>
              </a:rPr>
              <a:t>Autres frais obscurs...</a:t>
            </a:r>
          </a:p>
          <a:p>
            <a:pPr lvl="1">
              <a:lnSpc>
                <a:spcPct val="80000"/>
              </a:lnSpc>
            </a:pPr>
            <a:endParaRPr lang="fr-CA" sz="2000" dirty="0" smtClean="0">
              <a:latin typeface="Bookman Old Style" pitchFamily="18" charset="0"/>
            </a:endParaRPr>
          </a:p>
          <a:p>
            <a:pPr>
              <a:lnSpc>
                <a:spcPct val="80000"/>
              </a:lnSpc>
            </a:pPr>
            <a:r>
              <a:rPr lang="fr-CA" sz="2400" dirty="0" smtClean="0">
                <a:latin typeface="Bookman Old Style" pitchFamily="18" charset="0"/>
              </a:rPr>
              <a:t>Mais il y eût aussi plusieurs dérapages du côté informatique.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63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63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63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fr-CA" altLang="en-US" dirty="0" smtClean="0">
                <a:latin typeface="Bookman Old Style" pitchFamily="18" charset="0"/>
              </a:rPr>
              <a:t>Vous avez dit « exigence »? </a:t>
            </a:r>
          </a:p>
        </p:txBody>
      </p:sp>
      <p:sp>
        <p:nvSpPr>
          <p:cNvPr id="195587" name="Rectangle 3"/>
          <p:cNvSpPr>
            <a:spLocks noGrp="1" noChangeArrowheads="1"/>
          </p:cNvSpPr>
          <p:nvPr>
            <p:ph idx="1"/>
          </p:nvPr>
        </p:nvSpPr>
        <p:spPr/>
        <p:txBody>
          <a:bodyPr/>
          <a:lstStyle/>
          <a:p>
            <a:r>
              <a:rPr lang="fr-CA" sz="2400" dirty="0" smtClean="0">
                <a:latin typeface="Bookman Old Style" pitchFamily="18" charset="0"/>
              </a:rPr>
              <a:t>Les exigences (parfois appelés </a:t>
            </a:r>
            <a:r>
              <a:rPr lang="fr-CA" sz="2400" i="1" dirty="0" smtClean="0">
                <a:latin typeface="Bookman Old Style" pitchFamily="18" charset="0"/>
              </a:rPr>
              <a:t>requis</a:t>
            </a:r>
            <a:r>
              <a:rPr lang="fr-CA" sz="2400" dirty="0" smtClean="0">
                <a:latin typeface="Bookman Old Style" pitchFamily="18" charset="0"/>
              </a:rPr>
              <a:t>) décrivent la raison d’être d’un système</a:t>
            </a:r>
          </a:p>
          <a:p>
            <a:endParaRPr lang="fr-CA" sz="2400" dirty="0" smtClean="0">
              <a:latin typeface="Bookman Old Style" pitchFamily="18" charset="0"/>
            </a:endParaRPr>
          </a:p>
          <a:p>
            <a:r>
              <a:rPr lang="fr-CA" sz="2400" dirty="0" smtClean="0">
                <a:latin typeface="Bookman Old Style" pitchFamily="18" charset="0"/>
              </a:rPr>
              <a:t>Les exigences expriment les idées à être incarnées dans un système ou une application en développement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82</TotalTime>
  <Words>1498</Words>
  <Application>Microsoft Office PowerPoint</Application>
  <PresentationFormat>On-screen Show (4:3)</PresentationFormat>
  <Paragraphs>301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Urbain</vt:lpstr>
      <vt:lpstr>Les Exigences</vt:lpstr>
      <vt:lpstr>Slide 2</vt:lpstr>
      <vt:lpstr>Mars Climate Orbiter</vt:lpstr>
      <vt:lpstr>GIRES</vt:lpstr>
      <vt:lpstr>Impact prévu de GIRES</vt:lpstr>
      <vt:lpstr>Dérapage…</vt:lpstr>
      <vt:lpstr>Programme canadien de contrôle des armes à feux</vt:lpstr>
      <vt:lpstr>Progression des dépenses…</vt:lpstr>
      <vt:lpstr>Vous avez dit « exigence »? </vt:lpstr>
      <vt:lpstr>Vous avez dit «ingénierie des exigences»?</vt:lpstr>
      <vt:lpstr>Ingénierie des exigences</vt:lpstr>
      <vt:lpstr>Plus de détails sur ces activités…</vt:lpstr>
      <vt:lpstr>Problèmes généraux de l’ingénierie des exigences</vt:lpstr>
      <vt:lpstr>Tellement d’« exigences » …</vt:lpstr>
      <vt:lpstr>Exigences fonctionnelles</vt:lpstr>
      <vt:lpstr>Exemples d’exigences fonctionnelles</vt:lpstr>
      <vt:lpstr>Exigences et modélisation</vt:lpstr>
      <vt:lpstr>Vérification</vt:lpstr>
      <vt:lpstr> Écrire de meilleures exigences</vt:lpstr>
      <vt:lpstr>Martine ne peut pas écrire d’exigences parce que…</vt:lpstr>
      <vt:lpstr>Martine ne peut pas écrire d’exigences parce que…</vt:lpstr>
      <vt:lpstr>Martine ne peut pas écrire d’exigences parce que…</vt:lpstr>
      <vt:lpstr>Normes pour l’écriture d’exigences</vt:lpstr>
      <vt:lpstr>Exemple de bonne exigence utilisateur</vt:lpstr>
      <vt:lpstr>Pièges à éviter</vt:lpstr>
      <vt:lpstr>Pièges à éviter</vt:lpstr>
      <vt:lpstr>Pièges à éviter</vt:lpstr>
      <vt:lpstr>Pièges à éviter</vt:lpstr>
      <vt:lpstr>Pièges à éviter</vt:lpstr>
      <vt:lpstr>Évaluez ces exigences</vt:lpstr>
      <vt:lpstr>Évaluez ces exigences</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ÉTAPE 1. Les Exigences</dc:title>
  <dc:creator>Millos</dc:creator>
  <cp:lastModifiedBy>Miguel Garzon</cp:lastModifiedBy>
  <cp:revision>6</cp:revision>
  <dcterms:created xsi:type="dcterms:W3CDTF">2011-04-26T18:18:23Z</dcterms:created>
  <dcterms:modified xsi:type="dcterms:W3CDTF">2013-05-06T02:40:38Z</dcterms:modified>
</cp:coreProperties>
</file>